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Default Extension="png" ContentType="image/png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  <p:sldMasterId id="2147483751" r:id="rId2"/>
    <p:sldMasterId id="2147483764" r:id="rId3"/>
  </p:sldMasterIdLst>
  <p:notesMasterIdLst>
    <p:notesMasterId r:id="rId7"/>
  </p:notesMasterIdLst>
  <p:sldIdLst>
    <p:sldId id="329" r:id="rId4"/>
    <p:sldId id="327" r:id="rId5"/>
    <p:sldId id="330" r:id="rId6"/>
  </p:sldIdLst>
  <p:sldSz cx="9144000" cy="6858000" type="screen4x3"/>
  <p:notesSz cx="6858000" cy="994727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80A6CA"/>
    <a:srgbClr val="C4C4C4"/>
    <a:srgbClr val="E18B8B"/>
    <a:srgbClr val="C03737"/>
    <a:srgbClr val="3A6286"/>
    <a:srgbClr val="E9E9E9"/>
    <a:srgbClr val="5288B7"/>
    <a:srgbClr val="CC3B3C"/>
    <a:srgbClr val="1F4E79"/>
    <a:srgbClr val="DC7A7A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8799B23B-EC83-4686-B30A-512413B5E67A}" styleName="Светлый стиль 3 — акцент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F5AB1C69-6EDB-4FF4-983F-18BD219EF322}" styleName="Средний стиль 2 —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5" autoAdjust="0"/>
    <p:restoredTop sz="94660"/>
  </p:normalViewPr>
  <p:slideViewPr>
    <p:cSldViewPr snapToGrid="0">
      <p:cViewPr varScale="1">
        <p:scale>
          <a:sx n="118" d="100"/>
          <a:sy n="118" d="100"/>
        </p:scale>
        <p:origin x="-148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tableStyles" Target="tableStyles.xml"/><Relationship Id="rId5" Type="http://schemas.openxmlformats.org/officeDocument/2006/relationships/slide" Target="slides/slide2.xml"/><Relationship Id="rId10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9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9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059D2F-C409-4D6E-B0DE-68DF92363720}" type="datetimeFigureOut">
              <a:rPr lang="ru-RU" smtClean="0"/>
              <a:pPr/>
              <a:t>27.06.2016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90625" y="1243013"/>
            <a:ext cx="4476750" cy="33575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787126"/>
            <a:ext cx="5486400" cy="391674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8185"/>
            <a:ext cx="2971800" cy="499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9448185"/>
            <a:ext cx="2971800" cy="499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1E040C-A1E1-457F-946F-F7D0EA1B484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377711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1E040C-A1E1-457F-946F-F7D0EA1B484C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081131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1619672" y="3284984"/>
            <a:ext cx="7128792" cy="648072"/>
          </a:xfrm>
          <a:prstGeom prst="rect">
            <a:avLst/>
          </a:prstGeom>
        </p:spPr>
        <p:txBody>
          <a:bodyPr/>
          <a:lstStyle>
            <a:lvl1pPr>
              <a:defRPr sz="3200" b="1" i="0" baseline="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0"/>
          </p:nvPr>
        </p:nvSpPr>
        <p:spPr>
          <a:xfrm>
            <a:off x="1691680" y="6309320"/>
            <a:ext cx="3240087" cy="2159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xmlns="" val="38149199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/>
    </mc:Choice>
    <mc:Fallback>
      <p:transition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FB2E8CD-570B-4B80-9409-67E4F988D84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202810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01CF43-1684-4F46-813A-1810C64A8F5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465159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3EA2214-EC94-4254-B663-2C409F050D3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6223995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3C3799-993A-40D3-8E74-95DC32DDF67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2686609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FF51BE6-F56C-484E-92F8-DF565737804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8973295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D8982C2-DA65-4D9C-A544-E2965433E17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7935419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041FD7-61B1-4406-B96B-039945BA7F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4980750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1619672" y="3284984"/>
            <a:ext cx="7128792" cy="648072"/>
          </a:xfrm>
          <a:prstGeom prst="rect">
            <a:avLst/>
          </a:prstGeom>
        </p:spPr>
        <p:txBody>
          <a:bodyPr/>
          <a:lstStyle>
            <a:lvl1pPr>
              <a:defRPr sz="3200" b="1" i="0" baseline="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0"/>
          </p:nvPr>
        </p:nvSpPr>
        <p:spPr>
          <a:xfrm>
            <a:off x="1691680" y="6309320"/>
            <a:ext cx="3240087" cy="2159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xmlns="" val="42468657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1986631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450260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/>
    </mc:Choice>
    <mc:Fallback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813" y="549275"/>
            <a:ext cx="6624637" cy="561975"/>
          </a:xfrm>
          <a:prstGeom prst="rect">
            <a:avLst/>
          </a:prstGeo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47664" y="1412776"/>
            <a:ext cx="6624736" cy="43924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667237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/>
    </mc:Choice>
    <mc:Fallback>
      <p:transition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1619672" y="3284984"/>
            <a:ext cx="7128792" cy="648072"/>
          </a:xfrm>
          <a:prstGeom prst="rect">
            <a:avLst/>
          </a:prstGeom>
        </p:spPr>
        <p:txBody>
          <a:bodyPr/>
          <a:lstStyle>
            <a:lvl1pPr>
              <a:defRPr sz="3200" b="1" i="0" baseline="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0"/>
          </p:nvPr>
        </p:nvSpPr>
        <p:spPr>
          <a:xfrm>
            <a:off x="1691680" y="6309320"/>
            <a:ext cx="3240087" cy="2159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xmlns="" val="11144343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/>
    </mc:Choice>
    <mc:Fallback>
      <p:transition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9EADDF0-0212-4538-A986-517789AD814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91787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8DCEA3D-30E8-40D3-B9E0-0F647DB9925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660696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2B73BCF-A970-4660-AD16-AAB48833DD6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188808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6C6C7F4-4AA1-49ED-AA88-A58974B99CF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05885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C5A413A-F4B0-4579-98C6-FA8FF75F5EA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794786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6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6" cstate="print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Рисунок 1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33400" y="404813"/>
            <a:ext cx="4759325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0893765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</p:sldLayoutIdLst>
  <mc:AlternateContent xmlns:mc="http://schemas.openxmlformats.org/markup-compatibility/2006">
    <mc:Choice xmlns:p14="http://schemas.microsoft.com/office/powerpoint/2010/main" xmlns="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Arial" charset="0"/>
          <a:cs typeface="Arial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Arial" charset="0"/>
          <a:ea typeface="Arial" charset="0"/>
          <a:cs typeface="Aria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Arial" charset="0"/>
          <a:ea typeface="Arial" charset="0"/>
          <a:cs typeface="Aria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Arial" charset="0"/>
          <a:ea typeface="Arial" charset="0"/>
          <a:cs typeface="Aria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Arial" charset="0"/>
          <a:ea typeface="Arial" charset="0"/>
          <a:cs typeface="Aria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3200" kern="1200">
          <a:solidFill>
            <a:schemeClr val="tx1"/>
          </a:solidFill>
          <a:latin typeface="+mn-lt"/>
          <a:ea typeface="Arial" charset="0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800" kern="1200">
          <a:solidFill>
            <a:schemeClr val="tx1"/>
          </a:solidFill>
          <a:latin typeface="+mn-lt"/>
          <a:ea typeface="Arial" charset="0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2400" kern="1200">
          <a:solidFill>
            <a:schemeClr val="tx1"/>
          </a:solidFill>
          <a:latin typeface="+mn-lt"/>
          <a:ea typeface="Arial" charset="0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000" kern="1200">
          <a:solidFill>
            <a:schemeClr val="tx1"/>
          </a:solidFill>
          <a:latin typeface="+mn-lt"/>
          <a:ea typeface="Arial" charset="0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kumimoji="1" sz="2000" kern="1200">
          <a:solidFill>
            <a:schemeClr val="tx1"/>
          </a:solidFill>
          <a:latin typeface="+mn-lt"/>
          <a:ea typeface="Arial" charset="0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98E66B-B84B-411E-ADB8-6ED192ADB1E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401041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2" r:id="rId1"/>
    <p:sldLayoutId id="2147483753" r:id="rId2"/>
    <p:sldLayoutId id="2147483754" r:id="rId3"/>
    <p:sldLayoutId id="2147483755" r:id="rId4"/>
    <p:sldLayoutId id="2147483756" r:id="rId5"/>
    <p:sldLayoutId id="2147483757" r:id="rId6"/>
    <p:sldLayoutId id="2147483758" r:id="rId7"/>
    <p:sldLayoutId id="2147483759" r:id="rId8"/>
    <p:sldLayoutId id="2147483760" r:id="rId9"/>
    <p:sldLayoutId id="2147483761" r:id="rId10"/>
    <p:sldLayoutId id="2147483762" r:id="rId11"/>
    <p:sldLayoutId id="2147483763" r:id="rId12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4" cstate="print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0312318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5" r:id="rId1"/>
    <p:sldLayoutId id="2147483766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Заголовок 1"/>
          <p:cNvSpPr txBox="1">
            <a:spLocks/>
          </p:cNvSpPr>
          <p:nvPr/>
        </p:nvSpPr>
        <p:spPr bwMode="auto">
          <a:xfrm>
            <a:off x="4321922" y="5732463"/>
            <a:ext cx="4517465" cy="935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fontAlgn="base">
              <a:spcBef>
                <a:spcPct val="0"/>
              </a:spcBef>
              <a:spcAft>
                <a:spcPct val="0"/>
              </a:spcAft>
            </a:pPr>
            <a:endParaRPr lang="ru-RU" altLang="ru-RU" sz="1400" dirty="0" smtClean="0">
              <a:solidFill>
                <a:prstClr val="white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6148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90550" y="390525"/>
            <a:ext cx="3717925" cy="806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Заголовок 1"/>
          <p:cNvSpPr txBox="1">
            <a:spLocks/>
          </p:cNvSpPr>
          <p:nvPr/>
        </p:nvSpPr>
        <p:spPr bwMode="auto">
          <a:xfrm>
            <a:off x="348035" y="2967806"/>
            <a:ext cx="8491352" cy="1752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 i="0" kern="1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ru-RU" sz="2400" b="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Организация электронного взаимодействия МФЦ </a:t>
            </a:r>
            <a:r>
              <a:rPr lang="ru-RU" sz="2400" b="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ru-RU" sz="2400" b="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2400" b="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 </a:t>
            </a:r>
            <a:r>
              <a:rPr lang="ru-RU" sz="2400" b="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федеральными органами исполнительной </a:t>
            </a:r>
            <a:r>
              <a:rPr lang="ru-RU" sz="2400" b="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власти</a:t>
            </a:r>
            <a:br>
              <a:rPr lang="ru-RU" sz="2400" b="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2400" b="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400" b="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и органами государственных внебюджетных фондов </a:t>
            </a:r>
            <a:r>
              <a:rPr lang="ru-RU" sz="2400" b="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ru-RU" sz="2400" b="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2400" b="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400" b="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 помощью СМЭВ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-67235" y="6411620"/>
            <a:ext cx="353405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1"/>
            <a:r>
              <a:rPr lang="ru-RU" sz="1600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г. Москва, 28 июня 2016 г.</a:t>
            </a:r>
            <a:r>
              <a:rPr lang="en-US" sz="1600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endParaRPr lang="ru-RU" sz="1600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21410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97724"/>
          <a:stretch/>
        </p:blipFill>
        <p:spPr>
          <a:xfrm>
            <a:off x="8891383" y="0"/>
            <a:ext cx="261257" cy="6858000"/>
          </a:xfrm>
          <a:prstGeom prst="rect">
            <a:avLst/>
          </a:prstGeom>
        </p:spPr>
      </p:pic>
      <p:sp>
        <p:nvSpPr>
          <p:cNvPr id="6" name="Прямоугольная выноска 2"/>
          <p:cNvSpPr>
            <a:spLocks noChangeArrowheads="1"/>
          </p:cNvSpPr>
          <p:nvPr/>
        </p:nvSpPr>
        <p:spPr bwMode="auto">
          <a:xfrm>
            <a:off x="1433700" y="105460"/>
            <a:ext cx="7338890" cy="685800"/>
          </a:xfrm>
          <a:prstGeom prst="wedgeRectCallout">
            <a:avLst>
              <a:gd name="adj1" fmla="val 11014"/>
              <a:gd name="adj2" fmla="val 75000"/>
            </a:avLst>
          </a:prstGeom>
          <a:solidFill>
            <a:schemeClr val="bg1">
              <a:alpha val="0"/>
            </a:schemeClr>
          </a:solidFill>
          <a:ln w="635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r" fontAlgn="base">
              <a:lnSpc>
                <a:spcPts val="19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solidFill>
                  <a:srgbClr val="3A6286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Helvetica Light"/>
              </a:rPr>
              <a:t>РАЗРАБОТКА И ПОДКЛЮЧЕНИЕ СЕРВИСВ СМЭВ ДЛЯ ОСУЩЕСТВЛЕНИЯ ЭЛЕКТРОННОГО ВЗАИМОДЕЙСТВИЯ С МФЦ</a:t>
            </a:r>
            <a:endParaRPr lang="ru-RU" sz="1600" b="1" dirty="0">
              <a:solidFill>
                <a:srgbClr val="3A6286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  <a:sym typeface="Helvetica Light"/>
            </a:endParaRPr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1720719" y="777142"/>
            <a:ext cx="7170664" cy="36000"/>
          </a:xfrm>
          <a:prstGeom prst="rect">
            <a:avLst/>
          </a:prstGeom>
          <a:solidFill>
            <a:srgbClr val="E9E9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409425" y="1426525"/>
            <a:ext cx="7118017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altLang="ru-RU" sz="1500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План мероприятий </a:t>
            </a:r>
            <a:r>
              <a:rPr lang="ru-RU" altLang="ru-RU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по дальнейшему развитию системы предоставления государственных и муниципальных услуг по принципу «одного окна» в МФЦ на 2016 – 2018 </a:t>
            </a:r>
            <a:r>
              <a:rPr lang="ru-RU" altLang="ru-RU" sz="15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годы </a:t>
            </a:r>
            <a:r>
              <a:rPr lang="ru-RU" altLang="ru-RU" sz="1500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(Распоряжение</a:t>
            </a:r>
            <a:r>
              <a:rPr lang="ru-RU" altLang="ru-RU" sz="15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Правительства </a:t>
            </a:r>
            <a:r>
              <a:rPr lang="ru-RU" altLang="ru-RU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Российской Федерации </a:t>
            </a:r>
            <a:r>
              <a:rPr lang="ru-RU" altLang="ru-RU" sz="15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ru-RU" altLang="ru-RU" sz="15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altLang="ru-RU" sz="1500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от 21 апреля 2016 </a:t>
            </a:r>
            <a:r>
              <a:rPr lang="ru-RU" altLang="ru-RU" sz="1500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г. № </a:t>
            </a:r>
            <a:r>
              <a:rPr lang="ru-RU" altLang="ru-RU" sz="1500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747)</a:t>
            </a:r>
            <a:endParaRPr lang="ru-RU" altLang="ru-RU" sz="1500" dirty="0">
              <a:solidFill>
                <a:schemeClr val="tx1">
                  <a:lumMod val="75000"/>
                  <a:lumOff val="2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534287" y="4938793"/>
            <a:ext cx="7077569" cy="1143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altLang="ru-RU" sz="1500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Письмо</a:t>
            </a:r>
            <a:r>
              <a:rPr lang="ru-RU" altLang="ru-RU" sz="15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altLang="ru-RU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 субъекты Российской Федерации </a:t>
            </a:r>
            <a:r>
              <a:rPr lang="ru-RU" altLang="ru-RU" sz="1500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от 2 июня 2016 г. № Д09и-2212 </a:t>
            </a:r>
            <a:r>
              <a:rPr lang="ru-RU" altLang="ru-RU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ru-RU" altLang="ru-RU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altLang="ru-RU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 необходимости подключения к сервисам СМЭВ и о представлении информации об имеющихся сложностях или проблемах, возникающих в ходе работы с электронными сервисами СМЭВ</a:t>
            </a:r>
            <a:r>
              <a:rPr lang="ru-RU" altLang="ru-RU" sz="15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  <a:endParaRPr lang="ru-RU" altLang="ru-RU" dirty="0">
              <a:solidFill>
                <a:prstClr val="white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493779" y="2953070"/>
            <a:ext cx="7077617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altLang="ru-RU" sz="1500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П. 16 </a:t>
            </a:r>
            <a:r>
              <a:rPr lang="ru-RU" altLang="ru-RU" sz="15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Плана «Ввод в эксплуатацию электронных сервисов, необходимых для осуществления электронного взаимодействия с МФЦ при предоставлении услуг федеральных органов исполнительной власти, органов  государственных  внебюджетных фондов, предусмотренных в перечнях, утвержденных постановлением Правительства Российской Федерации </a:t>
            </a:r>
            <a:br>
              <a:rPr lang="ru-RU" altLang="ru-RU" sz="15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altLang="ru-RU" sz="15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от 27 сентября 2011 г. № 797» – срок исполнения </a:t>
            </a:r>
            <a:r>
              <a:rPr lang="en-US" altLang="ru-RU" sz="1500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IV </a:t>
            </a:r>
            <a:r>
              <a:rPr lang="ru-RU" altLang="ru-RU" sz="1500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квартал 2016 г.</a:t>
            </a:r>
            <a:endParaRPr lang="ru-RU" altLang="ru-RU" sz="1500" dirty="0">
              <a:solidFill>
                <a:srgbClr val="FF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25" name="Рисунок 2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88006" y="1654344"/>
            <a:ext cx="725517" cy="720000"/>
          </a:xfrm>
          <a:prstGeom prst="rect">
            <a:avLst/>
          </a:prstGeom>
        </p:spPr>
      </p:pic>
      <p:pic>
        <p:nvPicPr>
          <p:cNvPr id="26" name="Рисунок 2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70718" y="5227219"/>
            <a:ext cx="739765" cy="720000"/>
          </a:xfrm>
          <a:prstGeom prst="rect">
            <a:avLst/>
          </a:prstGeom>
        </p:spPr>
      </p:pic>
      <p:pic>
        <p:nvPicPr>
          <p:cNvPr id="27" name="Рисунок 2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46442" y="3520580"/>
            <a:ext cx="823267" cy="720000"/>
          </a:xfrm>
          <a:prstGeom prst="rect">
            <a:avLst/>
          </a:prstGeom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041FD7-61B1-4406-B96B-039945BA7FD1}" type="slidenum">
              <a:rPr lang="ru-RU" smtClean="0"/>
              <a:pPr>
                <a:defRPr/>
              </a:pPr>
              <a:t>2</a:t>
            </a:fld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20719" y="6422545"/>
            <a:ext cx="238125" cy="212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64545" y="6374344"/>
            <a:ext cx="6297613" cy="37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616432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90550" y="390525"/>
            <a:ext cx="3717925" cy="806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Заголовок 1"/>
          <p:cNvSpPr txBox="1">
            <a:spLocks/>
          </p:cNvSpPr>
          <p:nvPr/>
        </p:nvSpPr>
        <p:spPr bwMode="auto">
          <a:xfrm>
            <a:off x="0" y="2917098"/>
            <a:ext cx="8820471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dirty="0" smtClean="0">
                <a:solidFill>
                  <a:prstClr val="white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Спасибо за внимание!</a:t>
            </a:r>
            <a:endParaRPr lang="ru-RU" altLang="ru-RU" sz="2800" dirty="0">
              <a:solidFill>
                <a:prstClr val="white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01479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esentation_MEDRF_OLDLOGO_rus_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MEDRF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Presentation_MEDRF_NOLOGO_rus_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MEDRF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3657</TotalTime>
  <Words>112</Words>
  <Application>Microsoft Office PowerPoint</Application>
  <PresentationFormat>Экран (4:3)</PresentationFormat>
  <Paragraphs>9</Paragraphs>
  <Slides>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3</vt:i4>
      </vt:variant>
    </vt:vector>
  </HeadingPairs>
  <TitlesOfParts>
    <vt:vector size="6" baseType="lpstr">
      <vt:lpstr>Presentation_MEDRF_OLDLOGO_rus_</vt:lpstr>
      <vt:lpstr>Тема Office</vt:lpstr>
      <vt:lpstr>Presentation_MEDRF_NOLOGO_rus_</vt:lpstr>
      <vt:lpstr>Слайд 1</vt:lpstr>
      <vt:lpstr>Слайд 2</vt:lpstr>
      <vt:lpstr>Слайд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Драчёв Александр Сергеевич</dc:creator>
  <cp:lastModifiedBy>Пользователь Windows</cp:lastModifiedBy>
  <cp:revision>122</cp:revision>
  <cp:lastPrinted>2016-06-27T14:36:41Z</cp:lastPrinted>
  <dcterms:created xsi:type="dcterms:W3CDTF">2014-11-20T06:58:56Z</dcterms:created>
  <dcterms:modified xsi:type="dcterms:W3CDTF">2016-06-27T15:38:03Z</dcterms:modified>
</cp:coreProperties>
</file>