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3">
  <p:sldMasterIdLst>
    <p:sldMasterId id="2147483648" r:id="rId1"/>
  </p:sldMasterIdLst>
  <p:notesMasterIdLst>
    <p:notesMasterId r:id="rId16"/>
  </p:notesMasterIdLst>
  <p:sldIdLst>
    <p:sldId id="401" r:id="rId2"/>
    <p:sldId id="466" r:id="rId3"/>
    <p:sldId id="467" r:id="rId4"/>
    <p:sldId id="474" r:id="rId5"/>
    <p:sldId id="475" r:id="rId6"/>
    <p:sldId id="476" r:id="rId7"/>
    <p:sldId id="477" r:id="rId8"/>
    <p:sldId id="478" r:id="rId9"/>
    <p:sldId id="461" r:id="rId10"/>
    <p:sldId id="462" r:id="rId11"/>
    <p:sldId id="472" r:id="rId12"/>
    <p:sldId id="473" r:id="rId13"/>
    <p:sldId id="411" r:id="rId14"/>
    <p:sldId id="479" r:id="rId15"/>
  </p:sldIdLst>
  <p:sldSz cx="12192000" cy="6858000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ACA"/>
    <a:srgbClr val="92D050"/>
    <a:srgbClr val="A5A4A4"/>
    <a:srgbClr val="5B9BD5"/>
    <a:srgbClr val="D2DEEF"/>
    <a:srgbClr val="EAEFF7"/>
    <a:srgbClr val="F5F8D6"/>
    <a:srgbClr val="214ABD"/>
    <a:srgbClr val="0070C0"/>
    <a:srgbClr val="0CAE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46" autoAdjust="0"/>
    <p:restoredTop sz="99172" autoAdjust="0"/>
  </p:normalViewPr>
  <p:slideViewPr>
    <p:cSldViewPr snapToGrid="0">
      <p:cViewPr>
        <p:scale>
          <a:sx n="105" d="100"/>
          <a:sy n="105" d="100"/>
        </p:scale>
        <p:origin x="-72" y="-1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7-01-18T18:58:38.779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7B83E25C-18F1-4553-AFF3-B337FE6AEA80}" type="datetimeFigureOut">
              <a:rPr lang="ru-RU"/>
              <a:pPr>
                <a:defRPr/>
              </a:pPr>
              <a:t>19.01.2017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2C88944-45A6-4202-8B2E-145F7DD8B4F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4551202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DF8A7-9CC6-4BE8-9DCF-CFFCE04DF599}" type="datetime1">
              <a:rPr lang="ru-RU"/>
              <a:pPr>
                <a:defRPr/>
              </a:pPr>
              <a:t>19.01.2017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CBC62-0E9E-4B4A-8D2C-5D1C2B7FCD7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05967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79890-B67A-4F60-A4AB-C0B2982E5B46}" type="datetime1">
              <a:rPr lang="ru-RU"/>
              <a:pPr>
                <a:defRPr/>
              </a:pPr>
              <a:t>19.01.2017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98ADE-79C8-4202-BDAA-95794B2CAA4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99615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967D7-C0C3-49BE-B193-63DC62635CAD}" type="datetime1">
              <a:rPr lang="ru-RU"/>
              <a:pPr>
                <a:defRPr/>
              </a:pPr>
              <a:t>19.01.2017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97594-075C-4C83-B799-CBE906354FC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4135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62694-6F75-46A4-B127-1D322741D3D8}" type="datetime1">
              <a:rPr lang="ru-RU"/>
              <a:pPr>
                <a:defRPr/>
              </a:pPr>
              <a:t>19.01.2017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97DCB-2821-4486-AA53-086096FD989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95536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41D78-A1B1-4759-B2DE-79212AFCA83F}" type="datetime1">
              <a:rPr lang="ru-RU"/>
              <a:pPr>
                <a:defRPr/>
              </a:pPr>
              <a:t>19.01.2017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38F2B9-53F2-4804-B084-DBD06DA8CF0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18768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E7602-E1EE-4F6D-A958-F20A9179951E}" type="datetime1">
              <a:rPr lang="ru-RU"/>
              <a:pPr>
                <a:defRPr/>
              </a:pPr>
              <a:t>19.01.2017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4D0BE-626D-4BEF-9EB4-EC86D0FC869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403683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8B6C8-EC4F-44DF-B9DC-3E5D3CC1E6B5}" type="datetime1">
              <a:rPr lang="ru-RU"/>
              <a:pPr>
                <a:defRPr/>
              </a:pPr>
              <a:t>19.01.2017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DB695B-310B-4897-8B00-8428F5FD0B20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53035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144E0-1927-449F-B98D-7924EA6BD014}" type="datetime1">
              <a:rPr lang="ru-RU"/>
              <a:pPr>
                <a:defRPr/>
              </a:pPr>
              <a:t>19.01.2017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AC4B4-73C4-48C5-8573-7D62172CE00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25606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4369D-0316-4E1E-86C2-9D1FE8BF2987}" type="datetime1">
              <a:rPr lang="ru-RU"/>
              <a:pPr>
                <a:defRPr/>
              </a:pPr>
              <a:t>19.01.2017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FCC01-7066-4CD9-9DA1-83E6E175B465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74861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C3AC6-AA5A-4970-BE24-CCC2CBEC7B09}" type="datetime1">
              <a:rPr lang="ru-RU"/>
              <a:pPr>
                <a:defRPr/>
              </a:pPr>
              <a:t>19.01.2017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9D0801-8E4D-4AB6-AE0F-4C2A2405A8A3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0956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CDAC9-7BBD-4EF7-8AD7-8A1D5B848E04}" type="datetime1">
              <a:rPr lang="ru-RU"/>
              <a:pPr>
                <a:defRPr/>
              </a:pPr>
              <a:t>19.01.2017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EAF79-632B-4E58-996F-B15097F87F4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00759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596EE3-D49C-449B-BFB0-40156AA89A46}" type="datetime1">
              <a:rPr lang="ru-RU"/>
              <a:pPr>
                <a:defRPr/>
              </a:pPr>
              <a:t>19.01.2017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2D8618D1-7C40-4837-AE2E-35EEF4EB7DA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25"/>
          <p:cNvSpPr txBox="1">
            <a:spLocks noChangeArrowheads="1"/>
          </p:cNvSpPr>
          <p:nvPr/>
        </p:nvSpPr>
        <p:spPr bwMode="auto">
          <a:xfrm>
            <a:off x="1200150" y="1674813"/>
            <a:ext cx="105441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 dirty="0">
                <a:solidFill>
                  <a:srgbClr val="376092"/>
                </a:solidFill>
                <a:latin typeface="Arial" charset="0"/>
              </a:rPr>
              <a:t>Новые возможности личного кабинета органа контроля в подсистеме управления закупками системы «Электронный бюджет»</a:t>
            </a:r>
          </a:p>
          <a:p>
            <a:pPr algn="ctr" eaLnBrk="1" hangingPunct="1"/>
            <a:endParaRPr lang="ru-RU" altLang="ru-RU" sz="2400" b="1" dirty="0" smtClean="0">
              <a:solidFill>
                <a:srgbClr val="376092"/>
              </a:solidFill>
              <a:latin typeface="Arial" charset="0"/>
            </a:endParaRPr>
          </a:p>
        </p:txBody>
      </p:sp>
      <p:sp>
        <p:nvSpPr>
          <p:cNvPr id="13" name="TextBox 26"/>
          <p:cNvSpPr txBox="1">
            <a:spLocks noChangeArrowheads="1"/>
          </p:cNvSpPr>
          <p:nvPr/>
        </p:nvSpPr>
        <p:spPr bwMode="auto">
          <a:xfrm>
            <a:off x="5466556" y="5605463"/>
            <a:ext cx="2011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ru-RU" altLang="ru-RU" dirty="0" smtClean="0">
                <a:cs typeface="Times New Roman" pitchFamily="18" charset="0"/>
              </a:rPr>
              <a:t>Москва, 2017 год</a:t>
            </a:r>
            <a:endParaRPr lang="ru-RU" altLang="ru-RU" b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99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CB-2821-4486-AA53-086096FD989A}" type="slidenum">
              <a:rPr lang="ru-RU" altLang="ru-RU" smtClean="0"/>
              <a:pPr/>
              <a:t>10</a:t>
            </a:fld>
            <a:endParaRPr lang="ru-RU" alt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71925" y="165782"/>
            <a:ext cx="8207233" cy="1081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  <a:noAutofit/>
          </a:bodyPr>
          <a:lstStyle/>
          <a:p>
            <a:pPr algn="r" defTabSz="449263" eaLnBrk="1" hangingPunct="1">
              <a:buClr>
                <a:srgbClr val="514185"/>
              </a:buClr>
              <a:buSzPct val="100000"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Статистика обращений в части контроля по части 5 статьи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 Федерального закона от 05.04.2013 №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44-ФЗ и интеграции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822350"/>
              </p:ext>
            </p:extLst>
          </p:nvPr>
        </p:nvGraphicFramePr>
        <p:xfrm>
          <a:off x="1630391" y="1957943"/>
          <a:ext cx="9343845" cy="3800476"/>
        </p:xfrm>
        <a:graphic>
          <a:graphicData uri="http://schemas.openxmlformats.org/drawingml/2006/table">
            <a:tbl>
              <a:tblPr lastRow="1" bandRow="1">
                <a:tableStyleId>{5C22544A-7EE6-4342-B048-85BDC9FD1C3A}</a:tableStyleId>
              </a:tblPr>
              <a:tblGrid>
                <a:gridCol w="690353">
                  <a:extLst>
                    <a:ext uri="{9D8B030D-6E8A-4147-A177-3AD203B41FA5}">
                      <a16:colId xmlns:a16="http://schemas.microsoft.com/office/drawing/2014/main" xmlns="" val="1216687494"/>
                    </a:ext>
                  </a:extLst>
                </a:gridCol>
                <a:gridCol w="4978889">
                  <a:extLst>
                    <a:ext uri="{9D8B030D-6E8A-4147-A177-3AD203B41FA5}">
                      <a16:colId xmlns:a16="http://schemas.microsoft.com/office/drawing/2014/main" xmlns="" val="2118868223"/>
                    </a:ext>
                  </a:extLst>
                </a:gridCol>
                <a:gridCol w="896495">
                  <a:extLst>
                    <a:ext uri="{9D8B030D-6E8A-4147-A177-3AD203B41FA5}">
                      <a16:colId xmlns:a16="http://schemas.microsoft.com/office/drawing/2014/main" xmlns="" val="3457515817"/>
                    </a:ext>
                  </a:extLst>
                </a:gridCol>
                <a:gridCol w="2778108">
                  <a:extLst>
                    <a:ext uri="{9D8B030D-6E8A-4147-A177-3AD203B41FA5}">
                      <a16:colId xmlns:a16="http://schemas.microsoft.com/office/drawing/2014/main" xmlns="" val="3539682172"/>
                    </a:ext>
                  </a:extLst>
                </a:gridCol>
              </a:tblGrid>
              <a:tr h="615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</a:rPr>
                        <a:t>Дата открытия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</a:rPr>
                        <a:t>Описание инцидента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</a:rPr>
                        <a:t>Дата </a:t>
                      </a: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</a:rPr>
                        <a:t>устранения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</a:rPr>
                        <a:t>Комментарии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24908442"/>
                  </a:ext>
                </a:extLst>
              </a:tr>
              <a:tr h="250825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8852817"/>
                  </a:ext>
                </a:extLst>
              </a:tr>
              <a:tr h="6381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16.01.17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Различаются статусы документов в ЛК Заказчика в ГИИС ЭБ,</a:t>
                      </a:r>
                      <a:r>
                        <a:rPr lang="ru-RU" sz="11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ЕИС и ЛК Органа контроля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ежедневной основе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ежедневной основе производится сверка и актуализация статусов документов (при необходимости)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3658910"/>
                  </a:ext>
                </a:extLst>
              </a:tr>
              <a:tr h="6381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16.01.17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При размещении сведений о контракте ошибка 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</a:rPr>
                        <a:t>«Автоматический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контроль законодательства не может быть 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</a:rPr>
                        <a:t>выполнен»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17.01.17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Исправлено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</a:rPr>
                        <a:t>в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обновлении 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</a:rPr>
                        <a:t>17.01.17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65941264"/>
                  </a:ext>
                </a:extLst>
              </a:tr>
              <a:tr h="6381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.01.17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Сведения о контрактах, прошедшие контроль,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не отображаются на Официальном сайте ЕИС.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.01.17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Причина устраняется в обновлении ППО,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выпускаемом 18.01.17.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срок до конца дня 19.01.17 документы должны отобразиться (будут отображаться порционно)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0502294"/>
                  </a:ext>
                </a:extLst>
              </a:tr>
              <a:tr h="6381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14.01.17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Ошибка при направлении на контроль Планов закупок, содержащих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более 650 строк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18.01.17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Причина устраняется в обновлении ППО,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выпускаемом 18.01.17.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979815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136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CB-2821-4486-AA53-086096FD989A}" type="slidenum">
              <a:rPr lang="ru-RU" altLang="ru-RU" smtClean="0"/>
              <a:pPr/>
              <a:t>11</a:t>
            </a:fld>
            <a:endParaRPr lang="ru-RU" alt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71925" y="165782"/>
            <a:ext cx="8207233" cy="1081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  <a:noAutofit/>
          </a:bodyPr>
          <a:lstStyle/>
          <a:p>
            <a:pPr algn="r" defTabSz="449263" eaLnBrk="1" hangingPunct="1">
              <a:buClr>
                <a:srgbClr val="514185"/>
              </a:buClr>
              <a:buSzPct val="100000"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Статистика обращений в части контроля по части 5 статьи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 Федерального закона от 05.04.2013 №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44-ФЗ и интеграции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787321"/>
              </p:ext>
            </p:extLst>
          </p:nvPr>
        </p:nvGraphicFramePr>
        <p:xfrm>
          <a:off x="1228436" y="1255988"/>
          <a:ext cx="9745801" cy="4235450"/>
        </p:xfrm>
        <a:graphic>
          <a:graphicData uri="http://schemas.openxmlformats.org/drawingml/2006/table">
            <a:tbl>
              <a:tblPr lastRow="1" bandRow="1">
                <a:tableStyleId>{5C22544A-7EE6-4342-B048-85BDC9FD1C3A}</a:tableStyleId>
              </a:tblPr>
              <a:tblGrid>
                <a:gridCol w="720051">
                  <a:extLst>
                    <a:ext uri="{9D8B030D-6E8A-4147-A177-3AD203B41FA5}">
                      <a16:colId xmlns:a16="http://schemas.microsoft.com/office/drawing/2014/main" xmlns="" val="1216687494"/>
                    </a:ext>
                  </a:extLst>
                </a:gridCol>
                <a:gridCol w="5193072">
                  <a:extLst>
                    <a:ext uri="{9D8B030D-6E8A-4147-A177-3AD203B41FA5}">
                      <a16:colId xmlns:a16="http://schemas.microsoft.com/office/drawing/2014/main" xmlns="" val="2118868223"/>
                    </a:ext>
                  </a:extLst>
                </a:gridCol>
                <a:gridCol w="935061">
                  <a:extLst>
                    <a:ext uri="{9D8B030D-6E8A-4147-A177-3AD203B41FA5}">
                      <a16:colId xmlns:a16="http://schemas.microsoft.com/office/drawing/2014/main" xmlns="" val="3457515817"/>
                    </a:ext>
                  </a:extLst>
                </a:gridCol>
                <a:gridCol w="2897617">
                  <a:extLst>
                    <a:ext uri="{9D8B030D-6E8A-4147-A177-3AD203B41FA5}">
                      <a16:colId xmlns:a16="http://schemas.microsoft.com/office/drawing/2014/main" xmlns="" val="3539682172"/>
                    </a:ext>
                  </a:extLst>
                </a:gridCol>
              </a:tblGrid>
              <a:tr h="615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</a:rPr>
                        <a:t>Дата открытия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</a:rPr>
                        <a:t>Описание инцидента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</a:rPr>
                        <a:t>Дата </a:t>
                      </a: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</a:rPr>
                        <a:t>устранения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</a:rPr>
                        <a:t>Комментарии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24908442"/>
                  </a:ext>
                </a:extLst>
              </a:tr>
              <a:tr h="250825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8852817"/>
                  </a:ext>
                </a:extLst>
              </a:tr>
              <a:tr h="6381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09.01.17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</a:t>
                      </a:r>
                      <a:r>
                        <a:rPr lang="ru-RU" sz="11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сохранении позиции плана закупок ошибка «Не заполнено поле код Главы в строках фин. обеспечения»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15.01.17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Причина</a:t>
                      </a:r>
                      <a:r>
                        <a:rPr lang="ru-RU" sz="11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решалась отключением контроля, исправлено в обновлении 15.01.17.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3658910"/>
                  </a:ext>
                </a:extLst>
              </a:tr>
              <a:tr h="6381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Отсутствуют необходимые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цепочки КБК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25.12.16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Обеспечена возможность выбора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КБК из отдельных справочников сегментов КБК (Р</a:t>
                      </a:r>
                      <a:r>
                        <a:rPr lang="en-US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100" b="0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ЦС, КВР). Также производится актуализация указанных справочников.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0502294"/>
                  </a:ext>
                </a:extLst>
              </a:tr>
              <a:tr h="6381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отображается необходимый раздел меню, либо ошибка «Недостаточно прав для выполнения операции».</a:t>
                      </a: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Либо у пользователя отсутствуют необходимые для работы права,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либо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Регистратором назначен некорректный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набор ролей, не соответствующий заявке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97981531"/>
                  </a:ext>
                </a:extLst>
              </a:tr>
              <a:tr h="6381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направлении на размещение в ЕИС плана закупок, плана-графика закупок возникает ошибка «Отсутствует установленная подтвержденная незаблокированная связь Заказчика с Органом контроль»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Необходимо установление связи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Органом контроля с соответствующим Заказчиком.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83778433"/>
                  </a:ext>
                </a:extLst>
              </a:tr>
              <a:tr h="6381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направлении на размещение в ЕИС плана закупок возникает ошибка «Код(ы) вида расхода </a:t>
                      </a:r>
                      <a:r>
                        <a:rPr lang="en-US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[242, 244]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не уникален для особой закупки»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Требуется в план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закупок включить не более одной ППЗ определенного типа особой закупки и определенного кода вида расходов.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482772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437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CB-2821-4486-AA53-086096FD989A}" type="slidenum">
              <a:rPr lang="ru-RU" altLang="ru-RU" smtClean="0"/>
              <a:pPr/>
              <a:t>12</a:t>
            </a:fld>
            <a:endParaRPr lang="ru-RU" alt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71925" y="165782"/>
            <a:ext cx="8207233" cy="1081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  <a:noAutofit/>
          </a:bodyPr>
          <a:lstStyle/>
          <a:p>
            <a:pPr algn="r" defTabSz="449263" eaLnBrk="1" hangingPunct="1">
              <a:buClr>
                <a:srgbClr val="514185"/>
              </a:buClr>
              <a:buSzPct val="100000"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Статистика обращений в части контроля по части 5 статьи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 Федерального закона от 05.04.2013 №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44-ФЗ и интеграции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932375"/>
              </p:ext>
            </p:extLst>
          </p:nvPr>
        </p:nvGraphicFramePr>
        <p:xfrm>
          <a:off x="1196282" y="1292932"/>
          <a:ext cx="9767282" cy="5389564"/>
        </p:xfrm>
        <a:graphic>
          <a:graphicData uri="http://schemas.openxmlformats.org/drawingml/2006/table">
            <a:tbl>
              <a:tblPr lastRow="1" bandRow="1">
                <a:tableStyleId>{5C22544A-7EE6-4342-B048-85BDC9FD1C3A}</a:tableStyleId>
              </a:tblPr>
              <a:tblGrid>
                <a:gridCol w="721638">
                  <a:extLst>
                    <a:ext uri="{9D8B030D-6E8A-4147-A177-3AD203B41FA5}">
                      <a16:colId xmlns:a16="http://schemas.microsoft.com/office/drawing/2014/main" xmlns="" val="1216687494"/>
                    </a:ext>
                  </a:extLst>
                </a:gridCol>
                <a:gridCol w="5204518">
                  <a:extLst>
                    <a:ext uri="{9D8B030D-6E8A-4147-A177-3AD203B41FA5}">
                      <a16:colId xmlns:a16="http://schemas.microsoft.com/office/drawing/2014/main" xmlns="" val="2118868223"/>
                    </a:ext>
                  </a:extLst>
                </a:gridCol>
                <a:gridCol w="937122">
                  <a:extLst>
                    <a:ext uri="{9D8B030D-6E8A-4147-A177-3AD203B41FA5}">
                      <a16:colId xmlns:a16="http://schemas.microsoft.com/office/drawing/2014/main" xmlns="" val="3457515817"/>
                    </a:ext>
                  </a:extLst>
                </a:gridCol>
                <a:gridCol w="2904004">
                  <a:extLst>
                    <a:ext uri="{9D8B030D-6E8A-4147-A177-3AD203B41FA5}">
                      <a16:colId xmlns:a16="http://schemas.microsoft.com/office/drawing/2014/main" xmlns="" val="3539682172"/>
                    </a:ext>
                  </a:extLst>
                </a:gridCol>
              </a:tblGrid>
              <a:tr h="615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</a:rPr>
                        <a:t>Дата открытия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</a:rPr>
                        <a:t>Описание инцидента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</a:rPr>
                        <a:t>Дата </a:t>
                      </a: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</a:rPr>
                        <a:t>устранения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</a:rPr>
                        <a:t>Комментарии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24908442"/>
                  </a:ext>
                </a:extLst>
              </a:tr>
              <a:tr h="250825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8852817"/>
                  </a:ext>
                </a:extLst>
              </a:tr>
              <a:tr h="6381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направлении на размещение в ЕИС плана закупок, плана-графика закупок возникают ошибки «Существует план закупок на 2017 год, сформированный в ЕИС»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1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случае если Заказчиком ранее был сформирован и размещен ПЗ в ЕИС через УЗ ЭБ (</a:t>
                      </a:r>
                      <a:r>
                        <a:rPr lang="en-US" sz="11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zakupki.gov.ru</a:t>
                      </a:r>
                      <a:r>
                        <a:rPr lang="ru-RU" sz="11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), то дальнейшая работа Заказчика также должна осуществляться через </a:t>
                      </a:r>
                      <a:r>
                        <a:rPr lang="en-US" sz="11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zakupki.gov.ru</a:t>
                      </a:r>
                      <a:r>
                        <a:rPr lang="ru-RU" sz="11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случае если Заказчик формировал ПЗ только в УЗ ЭБ (</a:t>
                      </a:r>
                      <a:r>
                        <a:rPr lang="en-US" sz="11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budget.gov.ru</a:t>
                      </a:r>
                      <a:r>
                        <a:rPr lang="ru-RU" sz="11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1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11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то требуется дождаться отражения статуса размещения («зеленый шар») в УЗ ЭБ. Синхронизация статусов документов в ЕИС и УЗ ЭБ осуществляется ежедневно.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3658910"/>
                  </a:ext>
                </a:extLst>
              </a:tr>
              <a:tr h="6381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--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направлении на размещение в ЕИС плана закупок, плана-графика закупок возникают ошибки «</a:t>
                      </a:r>
                      <a:r>
                        <a:rPr lang="ru-RU" sz="1100" u="none" strike="noStrike" dirty="0" smtClean="0">
                          <a:effectLst/>
                        </a:rPr>
                        <a:t>Объект с внешним идентификатором уже существует в ЕИС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Повторных отправок документов в ЕИС не требуется, необходимо </a:t>
                      </a:r>
                      <a:r>
                        <a:rPr lang="ru-RU" sz="11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дождаться отражения статуса размещения («зеленый шар») в УЗ ЭБ. Синхронизация статусов документов в ЕИС и УЗ ЭБ осуществляется ежедневно.</a:t>
                      </a:r>
                      <a:endParaRPr lang="ru-RU" sz="1100" b="0" baseline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65941264"/>
                  </a:ext>
                </a:extLst>
              </a:tr>
              <a:tr h="6381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u="none" strike="noStrike" dirty="0" smtClean="0">
                          <a:effectLst/>
                        </a:rPr>
                        <a:t>При направлении</a:t>
                      </a:r>
                      <a:r>
                        <a:rPr lang="ru-RU" sz="1100" u="none" strike="noStrike" baseline="0" dirty="0" smtClean="0">
                          <a:effectLst/>
                        </a:rPr>
                        <a:t> на размещение в ЕИС плана-графика закупок возникает </a:t>
                      </a:r>
                      <a:r>
                        <a:rPr lang="ru-RU" sz="1100" u="none" strike="noStrike" dirty="0" smtClean="0">
                          <a:effectLst/>
                        </a:rPr>
                        <a:t>ошибка «план-график закупок содержит позиции, которых нет в размещенном плане закупок»</a:t>
                      </a:r>
                      <a:endParaRPr lang="ru-RU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размещения ПГ требуется предварительное размещение в ЕИС соответствующего ПЗ. При этом ПЗ в УЗ ЭБ обязательно должен быть в статусе Размещено в ЕИС («зеленый шар»).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0502294"/>
                  </a:ext>
                </a:extLst>
              </a:tr>
              <a:tr h="6381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 направлении на размещение в ЕИС плана закупок, плана-графика закупок длительное время отображается статус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«Обработка в ЕИС» («желтый шар»).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Требуется дождаться отражения статуса размещения («зеленый шар») в УЗ ЭБ. Синхронизация статусов документов в ЕИС и УЗ ЭБ осуществляется ежедневно.</a:t>
                      </a:r>
                    </a:p>
                  </a:txBody>
                  <a:tcPr marL="9525" marR="9525" marT="9525" marB="0">
                    <a:solidFill>
                      <a:srgbClr val="CC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979815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356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66347" y="2276873"/>
            <a:ext cx="8160907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www.roskazna.ru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04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CB-2821-4486-AA53-086096FD989A}" type="slidenum">
              <a:rPr lang="ru-RU" altLang="ru-RU" smtClean="0"/>
              <a:pPr/>
              <a:t>14</a:t>
            </a:fld>
            <a:endParaRPr lang="ru-RU" alt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105149" y="363569"/>
            <a:ext cx="8243206" cy="100176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  <a:noAutofit/>
          </a:bodyPr>
          <a:lstStyle/>
          <a:p>
            <a:pPr algn="r" defTabSz="449263" eaLnBrk="1" hangingPunct="1">
              <a:buClr>
                <a:srgbClr val="514185"/>
              </a:buClr>
              <a:buSzPct val="100000"/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				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Варианты формирования протокола о несоответствии требованиям при уменьшении финансового обеспечения закупки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30695" y="1472664"/>
            <a:ext cx="10421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При уменьшении финансового обеспечения закупки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должен быть сформирован протокол о несоответствии требованиям плана закупок</a:t>
            </a:r>
          </a:p>
        </p:txBody>
      </p:sp>
      <p:graphicFrame>
        <p:nvGraphicFramePr>
          <p:cNvPr id="22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7351893"/>
              </p:ext>
            </p:extLst>
          </p:nvPr>
        </p:nvGraphicFramePr>
        <p:xfrm>
          <a:off x="817809" y="2118995"/>
          <a:ext cx="8391612" cy="447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105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9376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429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4185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dirty="0" smtClean="0"/>
                        <a:t>Контроль на соответствие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dirty="0" smtClean="0"/>
                        <a:t>Условия формирования протокола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Способ формирования протокола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82168">
                <a:tc>
                  <a:txBody>
                    <a:bodyPr/>
                    <a:lstStyle/>
                    <a:p>
                      <a:pPr marL="0" lvl="0" algn="l" defTabSz="914400" rtl="0" eaLnBrk="1" latinLnBrk="0" hangingPunct="1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Лимитам бюджетных обязательств, доведенных до заказчика как получателя бюджетных средств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l" defTabSz="914400" rtl="0" eaLnBrk="1" latinLnBrk="0" hangingPunct="1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Получение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обновленных сведений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 ПУР</a:t>
                      </a:r>
                    </a:p>
                    <a:p>
                      <a:pPr marL="0" lvl="0" algn="l" defTabSz="914400" rtl="0" eaLnBrk="1" latinLnBrk="0" hangingPunct="1"/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l" defTabSz="914400" rtl="0" eaLnBrk="1" latinLnBrk="0" hangingPunct="1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Автоматически формируется проект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821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Показателям выплат на закупку товаров, работ, услуг, включенных в ПФХД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Получение 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обновленных сведений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 ГМУ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l" defTabSz="914400" rtl="0" eaLnBrk="1" latinLnBrk="0" hangingPunct="1"/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l" defTabSz="914400" rtl="0" eaLnBrk="1" latinLnBrk="0" hangingPunct="1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Автоматически формируется проект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31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Объемам финансового обеспечения на осуществление капитальных вложений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l" defTabSz="914400" rtl="0" eaLnBrk="1" latinLnBrk="0" hangingPunct="1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Доведение сведений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об уменьшении объема финансирования капвложений вне информационной системы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l" defTabSz="914400" rtl="0" eaLnBrk="1" latinLnBrk="0" hangingPunct="1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Ручное формирование проекта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пользователем Органа контроля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855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CB-2821-4486-AA53-086096FD989A}" type="slidenum">
              <a:rPr lang="ru-RU" altLang="ru-RU" smtClean="0"/>
              <a:pPr/>
              <a:t>2</a:t>
            </a:fld>
            <a:endParaRPr lang="ru-RU" alt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105149" y="363569"/>
            <a:ext cx="8243206" cy="100176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  <a:noAutofit/>
          </a:bodyPr>
          <a:lstStyle/>
          <a:p>
            <a:pPr algn="r" defTabSz="449263" eaLnBrk="1" hangingPunct="1">
              <a:buClr>
                <a:srgbClr val="514185"/>
              </a:buClr>
              <a:buSzPct val="100000"/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				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Ручное формирование протокола о несоответствии требованиям при уменьшении финансового обеспечения закупки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427840" y="1517226"/>
            <a:ext cx="299357" cy="28302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1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422397" y="1897162"/>
            <a:ext cx="299357" cy="28302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12" name="Овал 11"/>
          <p:cNvSpPr/>
          <p:nvPr/>
        </p:nvSpPr>
        <p:spPr>
          <a:xfrm>
            <a:off x="1422395" y="2305840"/>
            <a:ext cx="299357" cy="28302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3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62762" y="1532224"/>
            <a:ext cx="3684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Выберите вкладку «Планы закупок»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57319" y="1891064"/>
            <a:ext cx="6553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Выберите план закупок для формирования результатов контроля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59853" y="2258056"/>
            <a:ext cx="9588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В контекстном меню выберите пункт «Изменить результат контроля», по нажатию которого осуществляется формирование Протокола несоответствия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6147" name="Picture 3" descr="2016_12_12_13_07_29_Контроль_по_ч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6384" y="2873739"/>
            <a:ext cx="10353744" cy="200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1046384" y="4180676"/>
            <a:ext cx="10353744" cy="623784"/>
          </a:xfrm>
          <a:prstGeom prst="rect">
            <a:avLst/>
          </a:prstGeom>
          <a:noFill/>
          <a:ln w="28575">
            <a:solidFill>
              <a:srgbClr val="FFD2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984194" y="3008789"/>
            <a:ext cx="1120955" cy="392135"/>
          </a:xfrm>
          <a:prstGeom prst="rect">
            <a:avLst/>
          </a:prstGeom>
          <a:noFill/>
          <a:ln w="28575">
            <a:solidFill>
              <a:srgbClr val="FFD2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2016-12-15 09_50_53-Контроль по 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11" y="4875226"/>
            <a:ext cx="10389090" cy="1362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Овал 22"/>
          <p:cNvSpPr/>
          <p:nvPr/>
        </p:nvSpPr>
        <p:spPr>
          <a:xfrm>
            <a:off x="5552718" y="5578082"/>
            <a:ext cx="299357" cy="28302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24" name="Овал 23"/>
          <p:cNvSpPr/>
          <p:nvPr/>
        </p:nvSpPr>
        <p:spPr>
          <a:xfrm>
            <a:off x="832755" y="4131555"/>
            <a:ext cx="299357" cy="28302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25" name="Овал 24"/>
          <p:cNvSpPr/>
          <p:nvPr/>
        </p:nvSpPr>
        <p:spPr>
          <a:xfrm>
            <a:off x="1834515" y="2842714"/>
            <a:ext cx="299357" cy="28302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1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65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CB-2821-4486-AA53-086096FD989A}" type="slidenum">
              <a:rPr lang="ru-RU" altLang="ru-RU" smtClean="0"/>
              <a:pPr/>
              <a:t>3</a:t>
            </a:fld>
            <a:endParaRPr lang="ru-RU" alt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105149" y="363569"/>
            <a:ext cx="8243206" cy="100176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  <a:noAutofit/>
          </a:bodyPr>
          <a:lstStyle/>
          <a:p>
            <a:pPr algn="r" defTabSz="449263" eaLnBrk="1" hangingPunct="1">
              <a:buClr>
                <a:srgbClr val="514185"/>
              </a:buClr>
              <a:buSzPct val="100000"/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				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Ручное формирование протокола о несоответствии требованиям при уменьшении финансового обеспечения закупки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030310" y="1494772"/>
            <a:ext cx="1028895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0850" defTabSz="914400" latinLnBrk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ru-RU" altLang="ru-RU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Отображается страница формирования результата контроля, на которой для всех ИКЗ устанавливается результат контроля «Не пройден» и в блоке «Результат контроля» устанавливается значение «Контроль не пройден» без возможности редактирования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Picture 1" descr="2016-12-26 12_22_48-https___e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310" y="2393096"/>
            <a:ext cx="10288954" cy="1882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565721" y="3334461"/>
            <a:ext cx="2091846" cy="3059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565721" y="3769868"/>
            <a:ext cx="2091846" cy="3059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3565" y="4498626"/>
            <a:ext cx="7357670" cy="17342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89467" y="4498626"/>
            <a:ext cx="354753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450850" defTabSz="914400" latinLnBrk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ru-RU" altLang="ru-RU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При просмотре плана закупок отображается сформированный Протокол несоответствия и  Уведомление о соответствии, которое формировалось ранее на данный план </a:t>
            </a:r>
            <a:r>
              <a:rPr lang="ru-RU" altLang="ru-RU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закупок при размещении</a:t>
            </a:r>
          </a:p>
        </p:txBody>
      </p:sp>
    </p:spTree>
    <p:extLst>
      <p:ext uri="{BB962C8B-B14F-4D97-AF65-F5344CB8AC3E}">
        <p14:creationId xmlns:p14="http://schemas.microsoft.com/office/powerpoint/2010/main" val="221149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CB-2821-4486-AA53-086096FD989A}" type="slidenum">
              <a:rPr lang="ru-RU" altLang="ru-RU" smtClean="0"/>
              <a:pPr/>
              <a:t>4</a:t>
            </a:fld>
            <a:endParaRPr lang="ru-RU" alt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71925" y="165782"/>
            <a:ext cx="8207233" cy="1081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  <a:noAutofit/>
          </a:bodyPr>
          <a:lstStyle/>
          <a:p>
            <a:pPr algn="ctr" defTabSz="449263" eaLnBrk="1" hangingPunct="1">
              <a:buClr>
                <a:srgbClr val="514185"/>
              </a:buClr>
              <a:buSzPct val="100000"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Статистика установленных связей субъектов контроля по части 5 статьи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 Федерального закона от 05.04.2013 №44-ФЗ</a:t>
            </a:r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/>
          </p:nvPr>
        </p:nvGraphicFramePr>
        <p:xfrm>
          <a:off x="1298864" y="2342945"/>
          <a:ext cx="10054937" cy="2177100"/>
        </p:xfrm>
        <a:graphic>
          <a:graphicData uri="http://schemas.openxmlformats.org/drawingml/2006/table">
            <a:tbl>
              <a:tblPr lastRow="1" bandRow="1">
                <a:tableStyleId>{5C22544A-7EE6-4342-B048-85BDC9FD1C3A}</a:tableStyleId>
              </a:tblPr>
              <a:tblGrid>
                <a:gridCol w="1880155">
                  <a:extLst>
                    <a:ext uri="{9D8B030D-6E8A-4147-A177-3AD203B41FA5}">
                      <a16:colId xmlns:a16="http://schemas.microsoft.com/office/drawing/2014/main" xmlns="" val="352940085"/>
                    </a:ext>
                  </a:extLst>
                </a:gridCol>
                <a:gridCol w="1461067">
                  <a:extLst>
                    <a:ext uri="{9D8B030D-6E8A-4147-A177-3AD203B41FA5}">
                      <a16:colId xmlns:a16="http://schemas.microsoft.com/office/drawing/2014/main" xmlns="" val="1433503442"/>
                    </a:ext>
                  </a:extLst>
                </a:gridCol>
                <a:gridCol w="16219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88082">
                  <a:extLst>
                    <a:ext uri="{9D8B030D-6E8A-4147-A177-3AD203B41FA5}">
                      <a16:colId xmlns:a16="http://schemas.microsoft.com/office/drawing/2014/main" xmlns="" val="116892561"/>
                    </a:ext>
                  </a:extLst>
                </a:gridCol>
                <a:gridCol w="1497887">
                  <a:extLst>
                    <a:ext uri="{9D8B030D-6E8A-4147-A177-3AD203B41FA5}">
                      <a16:colId xmlns:a16="http://schemas.microsoft.com/office/drawing/2014/main" xmlns="" val="3644698360"/>
                    </a:ext>
                  </a:extLst>
                </a:gridCol>
                <a:gridCol w="180580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86038">
                <a:tc rowSpan="2">
                  <a:txBody>
                    <a:bodyPr/>
                    <a:lstStyle/>
                    <a:p>
                      <a:pPr algn="ctr" fontAlgn="t"/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Уровень бюджета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п</a:t>
                      </a:r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ереданным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полномочиям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u="none" strike="noStrike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Общий итог</a:t>
                      </a:r>
                    </a:p>
                    <a:p>
                      <a:pPr algn="ctr" fontAlgn="t"/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6161167"/>
                  </a:ext>
                </a:extLst>
              </a:tr>
              <a:tr h="7729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Федеральный бюджет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Бюджет субъекта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+mn-cs"/>
                        </a:rPr>
                        <a:t>Муниципальный бюджет</a:t>
                      </a:r>
                      <a:endParaRPr lang="ru-RU" sz="1400" b="1" i="0" u="none" strike="noStrike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99788826"/>
                  </a:ext>
                </a:extLst>
              </a:tr>
              <a:tr h="1018096">
                <a:tc>
                  <a:txBody>
                    <a:bodyPr/>
                    <a:lstStyle/>
                    <a:p>
                      <a:pPr algn="ctr" fontAlgn="t"/>
                      <a:endParaRPr lang="ru-RU" sz="1400" b="1" i="0" u="none" strike="noStrike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cs typeface="+mn-cs"/>
                      </a:endParaRPr>
                    </a:p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+mn-cs"/>
                        </a:rPr>
                        <a:t>Связь подтверждена Органом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cs typeface="+mn-cs"/>
                        </a:rPr>
                        <a:t> контроля</a:t>
                      </a:r>
                      <a:endParaRPr lang="ru-RU" sz="1400" b="1" i="0" u="none" strike="noStrike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cs typeface="+mn-cs"/>
                      </a:endParaRPr>
                    </a:p>
                    <a:p>
                      <a:pPr algn="ctr" fontAlgn="t"/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16 516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32 457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135 923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en-US" sz="14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810</a:t>
                      </a:r>
                      <a:endParaRPr lang="ru-RU" sz="14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199 706</a:t>
                      </a:r>
                      <a:endParaRPr lang="ru-RU" sz="1600" b="1" i="0" u="none" strike="noStrike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197401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551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CB-2821-4486-AA53-086096FD989A}" type="slidenum">
              <a:rPr lang="ru-RU" altLang="ru-RU" smtClean="0"/>
              <a:pPr/>
              <a:t>5</a:t>
            </a:fld>
            <a:endParaRPr lang="ru-RU" alt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71925" y="165782"/>
            <a:ext cx="8207233" cy="1081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  <a:noAutofit/>
          </a:bodyPr>
          <a:lstStyle/>
          <a:p>
            <a:pPr algn="r" defTabSz="449263" eaLnBrk="1" hangingPunct="1">
              <a:buClr>
                <a:srgbClr val="514185"/>
              </a:buClr>
              <a:buSzPct val="100000"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Статистика прохождения контроля по части 5 статьи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 Федерального закона от 05.04.2013 №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44-ФЗ по федеральному уровню бюджета</a:t>
            </a:r>
            <a:r>
              <a:rPr lang="en-US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defTabSz="449263" eaLnBrk="1" hangingPunct="1">
              <a:buClr>
                <a:srgbClr val="514185"/>
              </a:buClr>
              <a:buSzPct val="100000"/>
            </a:pPr>
            <a:r>
              <a:rPr lang="en-US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состоянию на 18.01.2017г.</a:t>
            </a:r>
            <a:r>
              <a:rPr lang="en-US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384464" y="1606375"/>
          <a:ext cx="11123796" cy="49623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06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831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9762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4700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8075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90458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37237"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Наименование объекта контроля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Количество объектов контроля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ru-RU" sz="1400" b="1" i="0" u="none" strike="noStrike" kern="12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912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Направлено на контроль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Соответствует требованиям, установленным ч.5 ст. 99 44-ФЗ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Не соответствует требованиям, установленным ч.5 ст. 99 44-ФЗ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Находится на проверке соответствия требованиям,  установленнымч.5 ст. 99 44-ФЗ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Сведения размещены на официальном сайте ЕИС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723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План закупок</a:t>
                      </a:r>
                    </a:p>
                  </a:txBody>
                  <a:tcPr marL="9525" marR="9525" marT="9525" marB="0" anchor="ctr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4 957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3 697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672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455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601 </a:t>
                      </a:r>
                    </a:p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(22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от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числа организаций с установленными связями с ОК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55854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План-график закупок</a:t>
                      </a:r>
                    </a:p>
                  </a:txBody>
                  <a:tcPr marL="9525" marR="9525" marT="9525" marB="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2 224</a:t>
                      </a:r>
                    </a:p>
                  </a:txBody>
                  <a:tcPr marL="9525" marR="9525" marT="9525" marB="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2 075</a:t>
                      </a:r>
                    </a:p>
                  </a:txBody>
                  <a:tcPr marL="9525" marR="9525" marT="9525" marB="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121</a:t>
                      </a:r>
                    </a:p>
                  </a:txBody>
                  <a:tcPr marL="9525" marR="9525" marT="9525" marB="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9525" marR="9525" marT="9525" marB="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002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(12%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от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числа организаций с установленными связями с ОК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1547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Документы ПРИЗ</a:t>
                      </a:r>
                    </a:p>
                  </a:txBody>
                  <a:tcPr marL="9525" marR="9525" marT="9525" marB="0" anchor="ctr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1 192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803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322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1547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Информация о контракте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86 329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73 951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4 861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7 183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66 561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748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9525" marR="9525" marT="9525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94 702</a:t>
                      </a: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80 526</a:t>
                      </a: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5 976</a:t>
                      </a: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7 726</a:t>
                      </a: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72 944</a:t>
                      </a: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650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CB-2821-4486-AA53-086096FD989A}" type="slidenum">
              <a:rPr lang="ru-RU" altLang="ru-RU" smtClean="0"/>
              <a:pPr/>
              <a:t>6</a:t>
            </a:fld>
            <a:endParaRPr lang="ru-RU" alt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71925" y="320020"/>
            <a:ext cx="8207233" cy="1081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  <a:noAutofit/>
          </a:bodyPr>
          <a:lstStyle/>
          <a:p>
            <a:pPr algn="r" defTabSz="449263" eaLnBrk="1" hangingPunct="1">
              <a:buClr>
                <a:srgbClr val="514185"/>
              </a:buClr>
              <a:buSzPct val="100000"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Статистика прохождения контроля по части 5 статьи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 Федерального закона от 05.04.2013 №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44-ФЗ по бюджету уровня субъекта</a:t>
            </a:r>
          </a:p>
          <a:p>
            <a:pPr algn="r" defTabSz="449263" eaLnBrk="1" hangingPunct="1">
              <a:buClr>
                <a:srgbClr val="514185"/>
              </a:buClr>
              <a:buSzPct val="100000"/>
            </a:pPr>
            <a:r>
              <a:rPr lang="en-US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состоянию на 18.01.2017г.</a:t>
            </a:r>
            <a:r>
              <a:rPr lang="en-US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defTabSz="449263" eaLnBrk="1" hangingPunct="1">
              <a:buClr>
                <a:srgbClr val="514185"/>
              </a:buClr>
              <a:buSzPct val="100000"/>
            </a:pPr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782594" y="1606377"/>
          <a:ext cx="10725666" cy="46668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09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137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787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0935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62403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02655"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Наименование объекта контроля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Количество объектов контроля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ru-RU" sz="1400" b="1" i="0" u="none" strike="noStrike" kern="12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811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Направлено на контроль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Соответствует требованиям, установленным ч.5 ст. 99 44-ФЗ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Не соответствует требованиям, установленным ч.5 ст. 99 44-ФЗ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Находится на проверке соответствия требованиям,  установленнымч.5 ст. 99 44-ФЗ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Сведения размещены на официальном сайте ЕИС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265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План закупок</a:t>
                      </a:r>
                    </a:p>
                  </a:txBody>
                  <a:tcPr marL="9525" marR="9525" marT="9525" marB="0" anchor="ctr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10 377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6 111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2 020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2 146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911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(18%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от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числа организаций с установленными связями с ОК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03982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План-график закупок</a:t>
                      </a:r>
                    </a:p>
                  </a:txBody>
                  <a:tcPr marL="9525" marR="9525" marT="9525" marB="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3 655</a:t>
                      </a:r>
                    </a:p>
                  </a:txBody>
                  <a:tcPr marL="9525" marR="9525" marT="9525" marB="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2 809</a:t>
                      </a:r>
                    </a:p>
                  </a:txBody>
                  <a:tcPr marL="9525" marR="9525" marT="9525" marB="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627</a:t>
                      </a:r>
                    </a:p>
                  </a:txBody>
                  <a:tcPr marL="9525" marR="9525" marT="9525" marB="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187</a:t>
                      </a:r>
                    </a:p>
                  </a:txBody>
                  <a:tcPr marL="9525" marR="9525" marT="9525" marB="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751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(8,5%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от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числа организаций с установленными связями с ОК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9525" marR="9525" marT="9525" marB="0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5888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Документы ПРИЗ</a:t>
                      </a:r>
                    </a:p>
                  </a:txBody>
                  <a:tcPr marL="9525" marR="9525" marT="9525" marB="0" anchor="ctr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2 840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1 766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857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214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5888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Информация о контракте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222 639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172 959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7 308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41 734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156 349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604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9525" marR="9525" marT="9525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239 511</a:t>
                      </a: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183 645</a:t>
                      </a: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10 812</a:t>
                      </a: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44 281</a:t>
                      </a: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166 727</a:t>
                      </a: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313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CB-2821-4486-AA53-086096FD989A}" type="slidenum">
              <a:rPr lang="ru-RU" altLang="ru-RU" smtClean="0"/>
              <a:pPr/>
              <a:t>7</a:t>
            </a:fld>
            <a:endParaRPr lang="ru-RU" alt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71925" y="198833"/>
            <a:ext cx="8207233" cy="1081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  <a:noAutofit/>
          </a:bodyPr>
          <a:lstStyle/>
          <a:p>
            <a:pPr algn="r" defTabSz="449263" eaLnBrk="1" hangingPunct="1">
              <a:buClr>
                <a:srgbClr val="514185"/>
              </a:buClr>
              <a:buSzPct val="100000"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Статистика прохождения контроля по части 5 статьи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 Федерального закона от 05.04.2013 №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44-ФЗ по муниципальному бюджету</a:t>
            </a:r>
          </a:p>
          <a:p>
            <a:pPr algn="r" defTabSz="449263" eaLnBrk="1" hangingPunct="1">
              <a:buClr>
                <a:srgbClr val="514185"/>
              </a:buClr>
              <a:buSzPct val="100000"/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 состоянию на 18.01.2017г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782594" y="1606377"/>
          <a:ext cx="10725666" cy="46668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09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137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670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4701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76950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02655"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Наименование объекта контроля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Количество объектов контроля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ru-RU" sz="1400" b="1" i="0" u="none" strike="noStrike" kern="12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811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Направлено на контроль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Соответствует требованиям, установленным ч.5 ст. 99 44-ФЗ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Не соответствует требованиям, установленным ч.5 ст. 99 44-ФЗ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Находится на проверке соответствия требованиям,  установленнымч.5 ст. 99 44-ФЗ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Сведения размещены на официальном сайте ЕИС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265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План закупок</a:t>
                      </a:r>
                    </a:p>
                  </a:txBody>
                  <a:tcPr marL="9525" marR="9525" marT="9525" marB="0" anchor="ctr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44 300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32 555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5 373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5 588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753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(23,4%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от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числа организаций с установленными связями с ОК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03982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План-график закупок</a:t>
                      </a:r>
                    </a:p>
                  </a:txBody>
                  <a:tcPr marL="9525" marR="9525" marT="9525" marB="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21 564</a:t>
                      </a:r>
                    </a:p>
                  </a:txBody>
                  <a:tcPr marL="9525" marR="9525" marT="9525" marB="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18 932</a:t>
                      </a:r>
                    </a:p>
                  </a:txBody>
                  <a:tcPr marL="9525" marR="9525" marT="9525" marB="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1 972</a:t>
                      </a:r>
                    </a:p>
                  </a:txBody>
                  <a:tcPr marL="9525" marR="9525" marT="9525" marB="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561</a:t>
                      </a:r>
                    </a:p>
                  </a:txBody>
                  <a:tcPr marL="9525" marR="9525" marT="9525" marB="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18 723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(14%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от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числа организаций с установленными связями с ОК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9525" marR="9525" marT="9525" marB="0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5888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Документы ПРИЗ</a:t>
                      </a:r>
                      <a:endParaRPr lang="ru-RU" sz="1400" b="1" i="0" u="none" strike="noStrike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14 842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10 102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3 707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1 022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848</a:t>
                      </a:r>
                    </a:p>
                    <a:p>
                      <a:pPr algn="ctr" fontAlgn="t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5888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Информация о контракте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158 386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128 335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13 463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16 076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114 819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604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9525" marR="9525" marT="9525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239 092</a:t>
                      </a: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189 924</a:t>
                      </a: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24 515</a:t>
                      </a: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23 247</a:t>
                      </a: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175 143</a:t>
                      </a: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977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CB-2821-4486-AA53-086096FD989A}" type="slidenum">
              <a:rPr lang="ru-RU" altLang="ru-RU" smtClean="0"/>
              <a:pPr/>
              <a:t>8</a:t>
            </a:fld>
            <a:endParaRPr lang="ru-RU" alt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71925" y="187816"/>
            <a:ext cx="8207233" cy="1081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  <a:noAutofit/>
          </a:bodyPr>
          <a:lstStyle/>
          <a:p>
            <a:pPr algn="r" defTabSz="449263" eaLnBrk="1" hangingPunct="1">
              <a:buClr>
                <a:srgbClr val="514185"/>
              </a:buClr>
              <a:buSzPct val="100000"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Сводная статистика прохождения контроля по части 5 статьи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 Федерального закона от 05.04.2013 №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44-ФЗ по всем уровням бюджета</a:t>
            </a:r>
          </a:p>
          <a:p>
            <a:pPr algn="r" defTabSz="449263" eaLnBrk="1" hangingPunct="1">
              <a:buClr>
                <a:srgbClr val="514185"/>
              </a:buClr>
              <a:buSzPct val="100000"/>
            </a:pPr>
            <a:r>
              <a:rPr lang="en-US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состоянию на 18.01.2017г.</a:t>
            </a:r>
            <a:r>
              <a:rPr lang="en-US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782594" y="1606377"/>
          <a:ext cx="10725666" cy="43742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09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137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6179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66493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9545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1878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02655"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Наименование объекта контроля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Количество объектов контроля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ru-RU" sz="1400" b="1" i="0" u="none" strike="noStrike" kern="12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811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Направлено на контроль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Соответствует требованиям, установленным ч.5 ст. 99 44-ФЗ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Не соответствует требованиям, установленным ч.5 ст. 99 44-ФЗ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Находится на проверке соответствия требованиям,  установленнымч.5 ст. 99 44-ФЗ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Сведения размещены на официальном сайте ЕИС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265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План закупок</a:t>
                      </a:r>
                    </a:p>
                  </a:txBody>
                  <a:tcPr marL="9525" marR="9525" marT="9525" marB="0" anchor="ctr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59 634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42 363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8 065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8 189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41 265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03982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План-график закупок</a:t>
                      </a:r>
                    </a:p>
                  </a:txBody>
                  <a:tcPr marL="9525" marR="9525" marT="9525" marB="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27 443</a:t>
                      </a:r>
                    </a:p>
                  </a:txBody>
                  <a:tcPr marL="9525" marR="9525" marT="9525" marB="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23 816</a:t>
                      </a:r>
                    </a:p>
                  </a:txBody>
                  <a:tcPr marL="9525" marR="9525" marT="9525" marB="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2 720</a:t>
                      </a:r>
                    </a:p>
                  </a:txBody>
                  <a:tcPr marL="9525" marR="9525" marT="9525" marB="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773</a:t>
                      </a:r>
                    </a:p>
                  </a:txBody>
                  <a:tcPr marL="9525" marR="9525" marT="9525" marB="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23 476</a:t>
                      </a:r>
                    </a:p>
                  </a:txBody>
                  <a:tcPr marL="9525" marR="9525" marT="9525" marB="0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5888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Документы ПРИЗ</a:t>
                      </a:r>
                    </a:p>
                  </a:txBody>
                  <a:tcPr marL="9525" marR="9525" marT="9525" marB="0" anchor="ctr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18 874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12 671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4 886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1 299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12 344</a:t>
                      </a:r>
                    </a:p>
                  </a:txBody>
                  <a:tcPr marL="9525" marR="9525" marT="9525" marB="0"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5888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Информация о контракте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467 354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375 245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25 632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64 993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337 729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604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1" i="0" u="none" strike="noStrike" kern="12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9525" marR="9525" marT="9525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573 305</a:t>
                      </a: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454 095</a:t>
                      </a: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41 303</a:t>
                      </a: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75 254</a:t>
                      </a: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414 814</a:t>
                      </a:r>
                    </a:p>
                  </a:txBody>
                  <a:tcPr marL="9525" marR="9525" marT="9525" marB="0" anchor="b"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29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CB-2821-4486-AA53-086096FD989A}" type="slidenum">
              <a:rPr lang="ru-RU" altLang="ru-RU" smtClean="0"/>
              <a:pPr/>
              <a:t>9</a:t>
            </a:fld>
            <a:endParaRPr lang="ru-RU" alt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71925" y="165782"/>
            <a:ext cx="8207233" cy="1081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  <a:noAutofit/>
          </a:bodyPr>
          <a:lstStyle/>
          <a:p>
            <a:pPr algn="r" defTabSz="449263" eaLnBrk="1" hangingPunct="1">
              <a:buClr>
                <a:srgbClr val="514185"/>
              </a:buClr>
              <a:buSzPct val="100000"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Статистика обращений, исправлений в части контроля по части 5 статьи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 Федерального закона от 05.04.2013 №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44-ФЗ и интеграции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08351"/>
              </p:ext>
            </p:extLst>
          </p:nvPr>
        </p:nvGraphicFramePr>
        <p:xfrm>
          <a:off x="1309255" y="1608607"/>
          <a:ext cx="10044545" cy="5240817"/>
        </p:xfrm>
        <a:graphic>
          <a:graphicData uri="http://schemas.openxmlformats.org/drawingml/2006/table">
            <a:tbl>
              <a:tblPr lastRow="1" bandRow="1">
                <a:tableStyleId>{5C22544A-7EE6-4342-B048-85BDC9FD1C3A}</a:tableStyleId>
              </a:tblPr>
              <a:tblGrid>
                <a:gridCol w="1225564">
                  <a:extLst>
                    <a:ext uri="{9D8B030D-6E8A-4147-A177-3AD203B41FA5}">
                      <a16:colId xmlns:a16="http://schemas.microsoft.com/office/drawing/2014/main" xmlns="" val="2576679908"/>
                    </a:ext>
                  </a:extLst>
                </a:gridCol>
                <a:gridCol w="5074105">
                  <a:extLst>
                    <a:ext uri="{9D8B030D-6E8A-4147-A177-3AD203B41FA5}">
                      <a16:colId xmlns:a16="http://schemas.microsoft.com/office/drawing/2014/main" xmlns="" val="2623704809"/>
                    </a:ext>
                  </a:extLst>
                </a:gridCol>
                <a:gridCol w="913639">
                  <a:extLst>
                    <a:ext uri="{9D8B030D-6E8A-4147-A177-3AD203B41FA5}">
                      <a16:colId xmlns:a16="http://schemas.microsoft.com/office/drawing/2014/main" xmlns="" val="2880918625"/>
                    </a:ext>
                  </a:extLst>
                </a:gridCol>
                <a:gridCol w="2831237">
                  <a:extLst>
                    <a:ext uri="{9D8B030D-6E8A-4147-A177-3AD203B41FA5}">
                      <a16:colId xmlns:a16="http://schemas.microsoft.com/office/drawing/2014/main" xmlns="" val="2045630503"/>
                    </a:ext>
                  </a:extLst>
                </a:gridCol>
              </a:tblGrid>
              <a:tr h="5235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50" b="1" dirty="0">
                          <a:effectLst/>
                        </a:rPr>
                        <a:t>Дата открытия</a:t>
                      </a:r>
                      <a:endParaRPr lang="ru-RU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50" b="1" dirty="0">
                          <a:effectLst/>
                        </a:rPr>
                        <a:t>Описание инцидента</a:t>
                      </a:r>
                      <a:endParaRPr lang="ru-RU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50" b="1" dirty="0" smtClean="0">
                          <a:effectLst/>
                        </a:rPr>
                        <a:t>Дата </a:t>
                      </a:r>
                      <a:r>
                        <a:rPr lang="ru-RU" sz="1050" b="1" dirty="0">
                          <a:effectLst/>
                        </a:rPr>
                        <a:t>устранения</a:t>
                      </a:r>
                      <a:endParaRPr lang="ru-RU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50" b="1" dirty="0">
                          <a:effectLst/>
                        </a:rPr>
                        <a:t>Комментарии</a:t>
                      </a:r>
                      <a:endParaRPr lang="ru-RU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40070554"/>
                  </a:ext>
                </a:extLst>
              </a:tr>
              <a:tr h="198095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67025588"/>
                  </a:ext>
                </a:extLst>
              </a:tr>
              <a:tr h="6180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10.01.2017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 результатам контроля в личном кабинете органа планы закупок имеют статус «контроль пройден», а в личном кабине заказчика планы закупок имеют статус  «не принят на контроль: Версия № 0.0». 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13.01.17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Причины</a:t>
                      </a:r>
                      <a:r>
                        <a:rPr lang="ru-RU" sz="11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устранены. Проблемы возникали из-за интеграционных очередей между ЛК ОК и ЛК Заказчика. Ведутся работы по мониторингу работы.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180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13.01.2017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Долгий</a:t>
                      </a:r>
                      <a:r>
                        <a:rPr lang="ru-RU" sz="11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срок с момента направления документа контроля из Личного кабинета заказчика в Личный кабинет Органа контроля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15.01.17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Причины</a:t>
                      </a:r>
                      <a:r>
                        <a:rPr lang="ru-RU" sz="11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устранены. Проблемы возникали из-за интеграционных очередей между ЛК ОК и ЛК Заказчика. Ведутся работы по мониторингу работы.</a:t>
                      </a:r>
                      <a:endParaRPr lang="ru-RU" sz="1100" b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4251356"/>
                  </a:ext>
                </a:extLst>
              </a:tr>
              <a:tr h="6180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17.01.2017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Документы, прошедшие контроль (ПЗ, ПГЗ, Извещения),</a:t>
                      </a:r>
                      <a:r>
                        <a:rPr lang="ru-RU" sz="11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не отображаются на Официальном сайте ЕИС.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17.01.17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Системная проблема с отображением</a:t>
                      </a:r>
                      <a:r>
                        <a:rPr lang="ru-RU" sz="11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документов объектов контроля решена. В случае повторения необходимо создавать инцидент на линию поддержки пользователей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9006894"/>
                  </a:ext>
                </a:extLst>
              </a:tr>
              <a:tr h="6180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.01.2017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Сведения о контрактах, прошедшие контроль,</a:t>
                      </a:r>
                      <a:r>
                        <a:rPr lang="ru-RU" sz="11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не отображаются на Официальном сайте ЕИС.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18.01.17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Причина устраняется в обновлении ППО,</a:t>
                      </a:r>
                      <a:r>
                        <a:rPr lang="ru-RU" sz="11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выпускаемом 18.01.2017.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срок до конца дня 19.01.2017 документы должны отобразиться (будут отображаться порционно)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39068327"/>
                  </a:ext>
                </a:extLst>
              </a:tr>
              <a:tr h="304969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CCCAC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96879939"/>
                  </a:ext>
                </a:extLst>
              </a:tr>
              <a:tr h="4372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>
                          <a:effectLst/>
                        </a:rPr>
                        <a:t>15.01.17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effectLst/>
                        </a:rPr>
                        <a:t>После передачи ПГ в ЕИС, некорректно отражаются суммы обеспечения заявки и суммы обеспечения контракта в ЛК ЕИС.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 smtClean="0">
                          <a:effectLst/>
                        </a:rPr>
                        <a:t>16.01.17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>
                          <a:effectLst/>
                        </a:rPr>
                        <a:t> </a:t>
                      </a:r>
                      <a:r>
                        <a:rPr lang="ru-RU" sz="1100" b="0" dirty="0" smtClean="0">
                          <a:effectLst/>
                        </a:rPr>
                        <a:t>Устранено в обновлении ППО 16.01.17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56993478"/>
                  </a:ext>
                </a:extLst>
              </a:tr>
              <a:tr h="4140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13.01.17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При публикации ПЗ в ЕИС срабатывает бизнес-контроль на уникальность 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</a:rPr>
                        <a:t>ИКЗ (при фактической уникальности).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16.01.17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</a:rPr>
                        <a:t>Устранено в обновлении ППО 16.01.17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97" marR="8097" marT="8097" marB="0">
                    <a:solidFill>
                      <a:srgbClr val="CC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332685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997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1693</Words>
  <Application>Microsoft Office PowerPoint</Application>
  <PresentationFormat>Произвольный</PresentationFormat>
  <Paragraphs>317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            Ручное формирование протокола о несоответствии требованиям при уменьшении финансового обеспечения закупки</vt:lpstr>
      <vt:lpstr>            Ручное формирование протокола о несоответствии требованиям при уменьшении финансового обеспечения закупки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Варианты формирования протокола о несоответствии требованиям при уменьшении финансового обеспечения закупки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2017-01-19T01:02:47Z</dcterms:created>
  <dcterms:modified xsi:type="dcterms:W3CDTF">2017-01-19T06:34:29Z</dcterms:modified>
</cp:coreProperties>
</file>