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429" r:id="rId3"/>
    <p:sldId id="430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8" r:id="rId12"/>
    <p:sldId id="439" r:id="rId13"/>
    <p:sldId id="440" r:id="rId14"/>
    <p:sldId id="442" r:id="rId15"/>
    <p:sldId id="443" r:id="rId16"/>
    <p:sldId id="444" r:id="rId17"/>
    <p:sldId id="445" r:id="rId18"/>
    <p:sldId id="446" r:id="rId19"/>
    <p:sldId id="447" r:id="rId20"/>
    <p:sldId id="449" r:id="rId21"/>
  </p:sldIdLst>
  <p:sldSz cx="12192000" cy="68580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4CAD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5" autoAdjust="0"/>
    <p:restoredTop sz="93907" autoAdjust="0"/>
  </p:normalViewPr>
  <p:slideViewPr>
    <p:cSldViewPr snapToGrid="0">
      <p:cViewPr varScale="1">
        <p:scale>
          <a:sx n="65" d="100"/>
          <a:sy n="65" d="100"/>
        </p:scale>
        <p:origin x="-85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764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4F101-A480-4A31-96A8-CBA39DD93E2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5D770F-7A6C-4F2E-9C15-CD3AC2918EA9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atin typeface="+mj-lt"/>
              <a:cs typeface="Arial" pitchFamily="34" charset="0"/>
            </a:rPr>
            <a:t>В период до 20 числа месяца, следующего за отчетным, вносятся ежемесячные данные:</a:t>
          </a:r>
          <a:endParaRPr lang="ru-RU" sz="2000" b="1" dirty="0">
            <a:latin typeface="+mj-lt"/>
            <a:cs typeface="Arial" pitchFamily="34" charset="0"/>
          </a:endParaRPr>
        </a:p>
      </dgm:t>
    </dgm:pt>
    <dgm:pt modelId="{D0B5F38C-1ADD-4A58-9072-A08D0D815522}" type="parTrans" cxnId="{100B84B3-B7C6-4C49-B9E5-1E18F9577F05}">
      <dgm:prSet/>
      <dgm:spPr/>
      <dgm:t>
        <a:bodyPr/>
        <a:lstStyle/>
        <a:p>
          <a:endParaRPr lang="ru-RU"/>
        </a:p>
      </dgm:t>
    </dgm:pt>
    <dgm:pt modelId="{893A97F0-0208-4992-ACB4-496511B7CACA}" type="sibTrans" cxnId="{100B84B3-B7C6-4C49-B9E5-1E18F9577F05}">
      <dgm:prSet/>
      <dgm:spPr/>
      <dgm:t>
        <a:bodyPr/>
        <a:lstStyle/>
        <a:p>
          <a:endParaRPr lang="ru-RU"/>
        </a:p>
      </dgm:t>
    </dgm:pt>
    <dgm:pt modelId="{F95C3530-B521-49C0-A55A-044863FDC7FE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статистике оказанных услуг</a:t>
          </a:r>
          <a:endParaRPr lang="ru-RU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5F9AA16-D65B-4CF3-B70B-A1A912080B5F}" type="parTrans" cxnId="{4B95B913-EA12-4D04-97BE-D4D7AA5CBEEF}">
      <dgm:prSet/>
      <dgm:spPr/>
      <dgm:t>
        <a:bodyPr/>
        <a:lstStyle/>
        <a:p>
          <a:endParaRPr lang="ru-RU"/>
        </a:p>
      </dgm:t>
    </dgm:pt>
    <dgm:pt modelId="{1BE8EDF3-A56A-40FA-991C-090EBB250667}" type="sibTrans" cxnId="{4B95B913-EA12-4D04-97BE-D4D7AA5CBEEF}">
      <dgm:prSet/>
      <dgm:spPr/>
      <dgm:t>
        <a:bodyPr/>
        <a:lstStyle/>
        <a:p>
          <a:endParaRPr lang="ru-RU"/>
        </a:p>
      </dgm:t>
    </dgm:pt>
    <dgm:pt modelId="{441B3609-BE1A-4B9C-8D4F-3D4153445E2F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времени ожидания в очереди</a:t>
          </a:r>
          <a:endParaRPr lang="ru-RU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80D0FC5-16FE-47BD-8976-E48D1B791271}" type="parTrans" cxnId="{1FA95697-9722-4587-AA2F-5F4B5262C823}">
      <dgm:prSet/>
      <dgm:spPr/>
      <dgm:t>
        <a:bodyPr/>
        <a:lstStyle/>
        <a:p>
          <a:endParaRPr lang="ru-RU"/>
        </a:p>
      </dgm:t>
    </dgm:pt>
    <dgm:pt modelId="{C32B3916-5D90-4E62-8101-FED0D7684195}" type="sibTrans" cxnId="{1FA95697-9722-4587-AA2F-5F4B5262C823}">
      <dgm:prSet/>
      <dgm:spPr/>
      <dgm:t>
        <a:bodyPr/>
        <a:lstStyle/>
        <a:p>
          <a:endParaRPr lang="ru-RU"/>
        </a:p>
      </dgm:t>
    </dgm:pt>
    <dgm:pt modelId="{8C35180E-35AB-4D1A-9DB3-F19DC8F53395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количестве сотрудников, участвующих в предоставлении услуг</a:t>
          </a:r>
          <a:endParaRPr lang="ru-RU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AA84BC6-3920-477F-9391-30F490D95B51}" type="parTrans" cxnId="{D423EF0D-A2D2-468E-8299-58CCD95D6349}">
      <dgm:prSet/>
      <dgm:spPr/>
      <dgm:t>
        <a:bodyPr/>
        <a:lstStyle/>
        <a:p>
          <a:endParaRPr lang="ru-RU"/>
        </a:p>
      </dgm:t>
    </dgm:pt>
    <dgm:pt modelId="{AD904B30-BB03-4D67-986B-1F9244594475}" type="sibTrans" cxnId="{D423EF0D-A2D2-468E-8299-58CCD95D6349}">
      <dgm:prSet/>
      <dgm:spPr/>
      <dgm:t>
        <a:bodyPr/>
        <a:lstStyle/>
        <a:p>
          <a:endParaRPr lang="ru-RU"/>
        </a:p>
      </dgm:t>
    </dgm:pt>
    <dgm:pt modelId="{33FD69DC-28F1-432C-AA40-3D205641C124}" type="pres">
      <dgm:prSet presAssocID="{3A44F101-A480-4A31-96A8-CBA39DD93E2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BCB0B6-1099-4FDB-8F36-060296BF9282}" type="pres">
      <dgm:prSet presAssocID="{D75D770F-7A6C-4F2E-9C15-CD3AC2918EA9}" presName="roof" presStyleLbl="dkBgShp" presStyleIdx="0" presStyleCnt="2"/>
      <dgm:spPr/>
      <dgm:t>
        <a:bodyPr/>
        <a:lstStyle/>
        <a:p>
          <a:endParaRPr lang="ru-RU"/>
        </a:p>
      </dgm:t>
    </dgm:pt>
    <dgm:pt modelId="{AF46778E-949F-4689-8546-5AF1A9F3E927}" type="pres">
      <dgm:prSet presAssocID="{D75D770F-7A6C-4F2E-9C15-CD3AC2918EA9}" presName="pillars" presStyleCnt="0"/>
      <dgm:spPr/>
    </dgm:pt>
    <dgm:pt modelId="{8DBF714F-CF01-4899-B1BE-52386B6BAD6A}" type="pres">
      <dgm:prSet presAssocID="{D75D770F-7A6C-4F2E-9C15-CD3AC2918EA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2A941-919C-4A4E-B182-CCE5F4BF6955}" type="pres">
      <dgm:prSet presAssocID="{441B3609-BE1A-4B9C-8D4F-3D4153445E2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20369-BF3C-4A93-B7DF-61074FA5EF27}" type="pres">
      <dgm:prSet presAssocID="{8C35180E-35AB-4D1A-9DB3-F19DC8F53395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FC9E9-8CD5-411B-A463-D47DFB287904}" type="pres">
      <dgm:prSet presAssocID="{D75D770F-7A6C-4F2E-9C15-CD3AC2918EA9}" presName="base" presStyleLbl="dkBgShp" presStyleIdx="1" presStyleCnt="2"/>
      <dgm:spPr>
        <a:solidFill>
          <a:schemeClr val="accent2">
            <a:lumMod val="40000"/>
            <a:lumOff val="60000"/>
          </a:schemeClr>
        </a:solidFill>
      </dgm:spPr>
    </dgm:pt>
  </dgm:ptLst>
  <dgm:cxnLst>
    <dgm:cxn modelId="{100B84B3-B7C6-4C49-B9E5-1E18F9577F05}" srcId="{3A44F101-A480-4A31-96A8-CBA39DD93E23}" destId="{D75D770F-7A6C-4F2E-9C15-CD3AC2918EA9}" srcOrd="0" destOrd="0" parTransId="{D0B5F38C-1ADD-4A58-9072-A08D0D815522}" sibTransId="{893A97F0-0208-4992-ACB4-496511B7CACA}"/>
    <dgm:cxn modelId="{61EBFB6B-13E3-4BCE-A715-EA21124A17BD}" type="presOf" srcId="{F95C3530-B521-49C0-A55A-044863FDC7FE}" destId="{8DBF714F-CF01-4899-B1BE-52386B6BAD6A}" srcOrd="0" destOrd="0" presId="urn:microsoft.com/office/officeart/2005/8/layout/hList3"/>
    <dgm:cxn modelId="{1FA95697-9722-4587-AA2F-5F4B5262C823}" srcId="{D75D770F-7A6C-4F2E-9C15-CD3AC2918EA9}" destId="{441B3609-BE1A-4B9C-8D4F-3D4153445E2F}" srcOrd="1" destOrd="0" parTransId="{380D0FC5-16FE-47BD-8976-E48D1B791271}" sibTransId="{C32B3916-5D90-4E62-8101-FED0D7684195}"/>
    <dgm:cxn modelId="{D423EF0D-A2D2-468E-8299-58CCD95D6349}" srcId="{D75D770F-7A6C-4F2E-9C15-CD3AC2918EA9}" destId="{8C35180E-35AB-4D1A-9DB3-F19DC8F53395}" srcOrd="2" destOrd="0" parTransId="{0AA84BC6-3920-477F-9391-30F490D95B51}" sibTransId="{AD904B30-BB03-4D67-986B-1F9244594475}"/>
    <dgm:cxn modelId="{4B95B913-EA12-4D04-97BE-D4D7AA5CBEEF}" srcId="{D75D770F-7A6C-4F2E-9C15-CD3AC2918EA9}" destId="{F95C3530-B521-49C0-A55A-044863FDC7FE}" srcOrd="0" destOrd="0" parTransId="{15F9AA16-D65B-4CF3-B70B-A1A912080B5F}" sibTransId="{1BE8EDF3-A56A-40FA-991C-090EBB250667}"/>
    <dgm:cxn modelId="{BB48771B-2BE3-486D-86DF-4FABEDB92D31}" type="presOf" srcId="{8C35180E-35AB-4D1A-9DB3-F19DC8F53395}" destId="{A9420369-BF3C-4A93-B7DF-61074FA5EF27}" srcOrd="0" destOrd="0" presId="urn:microsoft.com/office/officeart/2005/8/layout/hList3"/>
    <dgm:cxn modelId="{2AD19150-2693-4A09-B35F-3E21B304C2D0}" type="presOf" srcId="{441B3609-BE1A-4B9C-8D4F-3D4153445E2F}" destId="{F022A941-919C-4A4E-B182-CCE5F4BF6955}" srcOrd="0" destOrd="0" presId="urn:microsoft.com/office/officeart/2005/8/layout/hList3"/>
    <dgm:cxn modelId="{28F260A8-AAEC-4E80-86EC-224497BAE4A5}" type="presOf" srcId="{3A44F101-A480-4A31-96A8-CBA39DD93E23}" destId="{33FD69DC-28F1-432C-AA40-3D205641C124}" srcOrd="0" destOrd="0" presId="urn:microsoft.com/office/officeart/2005/8/layout/hList3"/>
    <dgm:cxn modelId="{38248761-52D4-464B-A597-DDAD9CBD7BE5}" type="presOf" srcId="{D75D770F-7A6C-4F2E-9C15-CD3AC2918EA9}" destId="{06BCB0B6-1099-4FDB-8F36-060296BF9282}" srcOrd="0" destOrd="0" presId="urn:microsoft.com/office/officeart/2005/8/layout/hList3"/>
    <dgm:cxn modelId="{F618DA96-E053-45E8-8C43-CFC5233BD5F1}" type="presParOf" srcId="{33FD69DC-28F1-432C-AA40-3D205641C124}" destId="{06BCB0B6-1099-4FDB-8F36-060296BF9282}" srcOrd="0" destOrd="0" presId="urn:microsoft.com/office/officeart/2005/8/layout/hList3"/>
    <dgm:cxn modelId="{E5D44CB5-D9E2-43C2-86C6-5B5395E4B5DD}" type="presParOf" srcId="{33FD69DC-28F1-432C-AA40-3D205641C124}" destId="{AF46778E-949F-4689-8546-5AF1A9F3E927}" srcOrd="1" destOrd="0" presId="urn:microsoft.com/office/officeart/2005/8/layout/hList3"/>
    <dgm:cxn modelId="{5D88FD77-0F10-4124-94DE-8CCF73C106EF}" type="presParOf" srcId="{AF46778E-949F-4689-8546-5AF1A9F3E927}" destId="{8DBF714F-CF01-4899-B1BE-52386B6BAD6A}" srcOrd="0" destOrd="0" presId="urn:microsoft.com/office/officeart/2005/8/layout/hList3"/>
    <dgm:cxn modelId="{EA3DBFB0-841C-49D9-AF63-FA249D3E3765}" type="presParOf" srcId="{AF46778E-949F-4689-8546-5AF1A9F3E927}" destId="{F022A941-919C-4A4E-B182-CCE5F4BF6955}" srcOrd="1" destOrd="0" presId="urn:microsoft.com/office/officeart/2005/8/layout/hList3"/>
    <dgm:cxn modelId="{CEE8AAB0-A736-422D-819E-915356D4CBA9}" type="presParOf" srcId="{AF46778E-949F-4689-8546-5AF1A9F3E927}" destId="{A9420369-BF3C-4A93-B7DF-61074FA5EF27}" srcOrd="2" destOrd="0" presId="urn:microsoft.com/office/officeart/2005/8/layout/hList3"/>
    <dgm:cxn modelId="{ADBC7E98-C69D-4CEE-B27D-4F5DB19C9EC0}" type="presParOf" srcId="{33FD69DC-28F1-432C-AA40-3D205641C124}" destId="{AA6FC9E9-8CD5-411B-A463-D47DFB28790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4627DB-DCA5-4E17-A1D2-3CF1E3413E0A}" type="doc">
      <dgm:prSet loTypeId="urn:microsoft.com/office/officeart/2005/8/layout/default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401F9889-0EC4-4A6D-827D-793DD1330E5D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уполномоченные МФЦ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0348911-A402-4600-8424-57C73A0446B7}" type="parTrans" cxnId="{E05C7A3A-29DD-4AA9-99E9-FB214E4176CF}">
      <dgm:prSet/>
      <dgm:spPr/>
      <dgm:t>
        <a:bodyPr/>
        <a:lstStyle/>
        <a:p>
          <a:endParaRPr lang="ru-RU"/>
        </a:p>
      </dgm:t>
    </dgm:pt>
    <dgm:pt modelId="{D2274B06-9AAB-4486-B5C8-211412C1B673}" type="sibTrans" cxnId="{E05C7A3A-29DD-4AA9-99E9-FB214E4176CF}">
      <dgm:prSet/>
      <dgm:spPr/>
      <dgm:t>
        <a:bodyPr/>
        <a:lstStyle/>
        <a:p>
          <a:endParaRPr lang="ru-RU"/>
        </a:p>
      </dgm:t>
    </dgm:pt>
    <dgm:pt modelId="{9079AB4A-CDF7-4C4A-8FCB-E6D9EF6C891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МФЦ, предоставляющие государственные и муниципальные услуги населению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4B8FFD4-1E55-4D81-9E80-2450873FB216}" type="parTrans" cxnId="{AB31D3A1-EB35-4660-9F62-277736869A71}">
      <dgm:prSet/>
      <dgm:spPr/>
      <dgm:t>
        <a:bodyPr/>
        <a:lstStyle/>
        <a:p>
          <a:endParaRPr lang="ru-RU"/>
        </a:p>
      </dgm:t>
    </dgm:pt>
    <dgm:pt modelId="{24748DE6-6524-4119-9D4B-91B917EB3625}" type="sibTrans" cxnId="{AB31D3A1-EB35-4660-9F62-277736869A71}">
      <dgm:prSet/>
      <dgm:spPr/>
      <dgm:t>
        <a:bodyPr/>
        <a:lstStyle/>
        <a:p>
          <a:endParaRPr lang="ru-RU"/>
        </a:p>
      </dgm:t>
    </dgm:pt>
    <dgm:pt modelId="{9E531715-AAC3-4429-B8BF-40E0E84C2CA8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отделения (офисы, удаленные рабочие места) МФЦ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309275A-6008-41D0-9C6E-E7EE5F80EC12}" type="parTrans" cxnId="{B4B5F7E6-4590-4110-A207-77934F072BCF}">
      <dgm:prSet/>
      <dgm:spPr/>
      <dgm:t>
        <a:bodyPr/>
        <a:lstStyle/>
        <a:p>
          <a:endParaRPr lang="ru-RU"/>
        </a:p>
      </dgm:t>
    </dgm:pt>
    <dgm:pt modelId="{8DAD77AD-84FE-4207-A398-18C1364E932B}" type="sibTrans" cxnId="{B4B5F7E6-4590-4110-A207-77934F072BCF}">
      <dgm:prSet/>
      <dgm:spPr/>
      <dgm:t>
        <a:bodyPr/>
        <a:lstStyle/>
        <a:p>
          <a:endParaRPr lang="ru-RU"/>
        </a:p>
      </dgm:t>
    </dgm:pt>
    <dgm:pt modelId="{1CECE657-C8E5-4C35-BC2F-9D8728951BD9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офисы организаций, привлекаемых к оказанию государственных и муниципальных услуг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753C0A1-C385-42BC-A98A-0411F5821EE9}" type="parTrans" cxnId="{BA1A9086-1DDE-4435-B5FE-4A47E2443658}">
      <dgm:prSet/>
      <dgm:spPr/>
      <dgm:t>
        <a:bodyPr/>
        <a:lstStyle/>
        <a:p>
          <a:endParaRPr lang="ru-RU"/>
        </a:p>
      </dgm:t>
    </dgm:pt>
    <dgm:pt modelId="{76E353A5-F4F0-4108-B9C9-B3056043AE52}" type="sibTrans" cxnId="{BA1A9086-1DDE-4435-B5FE-4A47E2443658}">
      <dgm:prSet/>
      <dgm:spPr/>
      <dgm:t>
        <a:bodyPr/>
        <a:lstStyle/>
        <a:p>
          <a:endParaRPr lang="ru-RU"/>
        </a:p>
      </dgm:t>
    </dgm:pt>
    <dgm:pt modelId="{C16B0657-A0F2-4AB8-90F5-2E368E314143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мобильные МФЦ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0B22658-CE79-4AF4-97EE-468F56D279F2}" type="parTrans" cxnId="{240CF9DF-9664-4AA9-A474-BB912A49DAE1}">
      <dgm:prSet/>
      <dgm:spPr/>
      <dgm:t>
        <a:bodyPr/>
        <a:lstStyle/>
        <a:p>
          <a:endParaRPr lang="ru-RU"/>
        </a:p>
      </dgm:t>
    </dgm:pt>
    <dgm:pt modelId="{101F2763-86CB-495D-B613-7430311BDD3A}" type="sibTrans" cxnId="{240CF9DF-9664-4AA9-A474-BB912A49DAE1}">
      <dgm:prSet/>
      <dgm:spPr/>
      <dgm:t>
        <a:bodyPr/>
        <a:lstStyle/>
        <a:p>
          <a:endParaRPr lang="ru-RU"/>
        </a:p>
      </dgm:t>
    </dgm:pt>
    <dgm:pt modelId="{7D551499-C97A-45F9-B9BD-1C70015D2419}" type="pres">
      <dgm:prSet presAssocID="{004627DB-DCA5-4E17-A1D2-3CF1E3413E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494BA-8520-416C-9E00-EB311C1C0023}" type="pres">
      <dgm:prSet presAssocID="{401F9889-0EC4-4A6D-827D-793DD1330E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5D8DF-23A3-451E-A5A4-F1C16444771B}" type="pres">
      <dgm:prSet presAssocID="{D2274B06-9AAB-4486-B5C8-211412C1B673}" presName="sibTrans" presStyleCnt="0"/>
      <dgm:spPr/>
    </dgm:pt>
    <dgm:pt modelId="{60A9D990-C11E-43AA-A797-1333D194D4BA}" type="pres">
      <dgm:prSet presAssocID="{9079AB4A-CDF7-4C4A-8FCB-E6D9EF6C89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57C79-6A91-409E-8FD4-11583C367BAD}" type="pres">
      <dgm:prSet presAssocID="{24748DE6-6524-4119-9D4B-91B917EB3625}" presName="sibTrans" presStyleCnt="0"/>
      <dgm:spPr/>
    </dgm:pt>
    <dgm:pt modelId="{57185E3A-0D0B-4DD0-8510-62C52BC4B558}" type="pres">
      <dgm:prSet presAssocID="{9E531715-AAC3-4429-B8BF-40E0E84C2C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D207D-70E3-4249-B5B7-D67CCF031824}" type="pres">
      <dgm:prSet presAssocID="{8DAD77AD-84FE-4207-A398-18C1364E932B}" presName="sibTrans" presStyleCnt="0"/>
      <dgm:spPr/>
    </dgm:pt>
    <dgm:pt modelId="{DC213752-9E35-4EF5-A427-96252C112F2C}" type="pres">
      <dgm:prSet presAssocID="{1CECE657-C8E5-4C35-BC2F-9D8728951B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C159C-DE8C-493C-A3D9-91F08611D0E7}" type="pres">
      <dgm:prSet presAssocID="{76E353A5-F4F0-4108-B9C9-B3056043AE52}" presName="sibTrans" presStyleCnt="0"/>
      <dgm:spPr/>
    </dgm:pt>
    <dgm:pt modelId="{D1DEE4A8-6A3D-4A53-BAF3-E65DEF566D4A}" type="pres">
      <dgm:prSet presAssocID="{C16B0657-A0F2-4AB8-90F5-2E368E31414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C89EEC-ABBA-45CD-A0D6-7F1C20363327}" type="presOf" srcId="{C16B0657-A0F2-4AB8-90F5-2E368E314143}" destId="{D1DEE4A8-6A3D-4A53-BAF3-E65DEF566D4A}" srcOrd="0" destOrd="0" presId="urn:microsoft.com/office/officeart/2005/8/layout/default"/>
    <dgm:cxn modelId="{1E2D3B97-3408-4E0F-A962-C1AE596ECD10}" type="presOf" srcId="{9079AB4A-CDF7-4C4A-8FCB-E6D9EF6C8916}" destId="{60A9D990-C11E-43AA-A797-1333D194D4BA}" srcOrd="0" destOrd="0" presId="urn:microsoft.com/office/officeart/2005/8/layout/default"/>
    <dgm:cxn modelId="{BA1A9086-1DDE-4435-B5FE-4A47E2443658}" srcId="{004627DB-DCA5-4E17-A1D2-3CF1E3413E0A}" destId="{1CECE657-C8E5-4C35-BC2F-9D8728951BD9}" srcOrd="3" destOrd="0" parTransId="{3753C0A1-C385-42BC-A98A-0411F5821EE9}" sibTransId="{76E353A5-F4F0-4108-B9C9-B3056043AE52}"/>
    <dgm:cxn modelId="{240CF9DF-9664-4AA9-A474-BB912A49DAE1}" srcId="{004627DB-DCA5-4E17-A1D2-3CF1E3413E0A}" destId="{C16B0657-A0F2-4AB8-90F5-2E368E314143}" srcOrd="4" destOrd="0" parTransId="{40B22658-CE79-4AF4-97EE-468F56D279F2}" sibTransId="{101F2763-86CB-495D-B613-7430311BDD3A}"/>
    <dgm:cxn modelId="{B4B5F7E6-4590-4110-A207-77934F072BCF}" srcId="{004627DB-DCA5-4E17-A1D2-3CF1E3413E0A}" destId="{9E531715-AAC3-4429-B8BF-40E0E84C2CA8}" srcOrd="2" destOrd="0" parTransId="{4309275A-6008-41D0-9C6E-E7EE5F80EC12}" sibTransId="{8DAD77AD-84FE-4207-A398-18C1364E932B}"/>
    <dgm:cxn modelId="{E05C7A3A-29DD-4AA9-99E9-FB214E4176CF}" srcId="{004627DB-DCA5-4E17-A1D2-3CF1E3413E0A}" destId="{401F9889-0EC4-4A6D-827D-793DD1330E5D}" srcOrd="0" destOrd="0" parTransId="{00348911-A402-4600-8424-57C73A0446B7}" sibTransId="{D2274B06-9AAB-4486-B5C8-211412C1B673}"/>
    <dgm:cxn modelId="{AB31D3A1-EB35-4660-9F62-277736869A71}" srcId="{004627DB-DCA5-4E17-A1D2-3CF1E3413E0A}" destId="{9079AB4A-CDF7-4C4A-8FCB-E6D9EF6C8916}" srcOrd="1" destOrd="0" parTransId="{64B8FFD4-1E55-4D81-9E80-2450873FB216}" sibTransId="{24748DE6-6524-4119-9D4B-91B917EB3625}"/>
    <dgm:cxn modelId="{CFFA6F77-C340-421D-9BD4-3C878BAB5052}" type="presOf" srcId="{401F9889-0EC4-4A6D-827D-793DD1330E5D}" destId="{EB5494BA-8520-416C-9E00-EB311C1C0023}" srcOrd="0" destOrd="0" presId="urn:microsoft.com/office/officeart/2005/8/layout/default"/>
    <dgm:cxn modelId="{59600726-E32B-46B5-AE7B-04786C28FBB9}" type="presOf" srcId="{1CECE657-C8E5-4C35-BC2F-9D8728951BD9}" destId="{DC213752-9E35-4EF5-A427-96252C112F2C}" srcOrd="0" destOrd="0" presId="urn:microsoft.com/office/officeart/2005/8/layout/default"/>
    <dgm:cxn modelId="{FA76FD4A-A96F-4CD1-A3F3-0C0378AEB57F}" type="presOf" srcId="{9E531715-AAC3-4429-B8BF-40E0E84C2CA8}" destId="{57185E3A-0D0B-4DD0-8510-62C52BC4B558}" srcOrd="0" destOrd="0" presId="urn:microsoft.com/office/officeart/2005/8/layout/default"/>
    <dgm:cxn modelId="{7B92464A-ED63-4638-85ED-8D3C465BB74C}" type="presOf" srcId="{004627DB-DCA5-4E17-A1D2-3CF1E3413E0A}" destId="{7D551499-C97A-45F9-B9BD-1C70015D2419}" srcOrd="0" destOrd="0" presId="urn:microsoft.com/office/officeart/2005/8/layout/default"/>
    <dgm:cxn modelId="{E3200AA4-DDD8-4047-8CB7-F406859A421C}" type="presParOf" srcId="{7D551499-C97A-45F9-B9BD-1C70015D2419}" destId="{EB5494BA-8520-416C-9E00-EB311C1C0023}" srcOrd="0" destOrd="0" presId="urn:microsoft.com/office/officeart/2005/8/layout/default"/>
    <dgm:cxn modelId="{EF7489BF-8B7B-46D7-A065-6CEA71D9DF71}" type="presParOf" srcId="{7D551499-C97A-45F9-B9BD-1C70015D2419}" destId="{AD95D8DF-23A3-451E-A5A4-F1C16444771B}" srcOrd="1" destOrd="0" presId="urn:microsoft.com/office/officeart/2005/8/layout/default"/>
    <dgm:cxn modelId="{CCD5840A-35B4-47BB-8E32-D2AC5FF289FA}" type="presParOf" srcId="{7D551499-C97A-45F9-B9BD-1C70015D2419}" destId="{60A9D990-C11E-43AA-A797-1333D194D4BA}" srcOrd="2" destOrd="0" presId="urn:microsoft.com/office/officeart/2005/8/layout/default"/>
    <dgm:cxn modelId="{D2CDA9D0-3B18-4CCF-8A5D-29AF31585F58}" type="presParOf" srcId="{7D551499-C97A-45F9-B9BD-1C70015D2419}" destId="{BA357C79-6A91-409E-8FD4-11583C367BAD}" srcOrd="3" destOrd="0" presId="urn:microsoft.com/office/officeart/2005/8/layout/default"/>
    <dgm:cxn modelId="{15A36381-F558-4A66-89A8-3D84DE06C8A4}" type="presParOf" srcId="{7D551499-C97A-45F9-B9BD-1C70015D2419}" destId="{57185E3A-0D0B-4DD0-8510-62C52BC4B558}" srcOrd="4" destOrd="0" presId="urn:microsoft.com/office/officeart/2005/8/layout/default"/>
    <dgm:cxn modelId="{48EF8A58-41A1-4A91-8597-B2D4C60993AC}" type="presParOf" srcId="{7D551499-C97A-45F9-B9BD-1C70015D2419}" destId="{FF3D207D-70E3-4249-B5B7-D67CCF031824}" srcOrd="5" destOrd="0" presId="urn:microsoft.com/office/officeart/2005/8/layout/default"/>
    <dgm:cxn modelId="{5C3EAC9D-904B-46DE-AB42-1666E8EB32E6}" type="presParOf" srcId="{7D551499-C97A-45F9-B9BD-1C70015D2419}" destId="{DC213752-9E35-4EF5-A427-96252C112F2C}" srcOrd="6" destOrd="0" presId="urn:microsoft.com/office/officeart/2005/8/layout/default"/>
    <dgm:cxn modelId="{FC1BB237-8506-4178-8522-30943D5522BC}" type="presParOf" srcId="{7D551499-C97A-45F9-B9BD-1C70015D2419}" destId="{625C159C-DE8C-493C-A3D9-91F08611D0E7}" srcOrd="7" destOrd="0" presId="urn:microsoft.com/office/officeart/2005/8/layout/default"/>
    <dgm:cxn modelId="{0307F266-DA81-4B5A-8C7B-B16C596FDFC9}" type="presParOf" srcId="{7D551499-C97A-45F9-B9BD-1C70015D2419}" destId="{D1DEE4A8-6A3D-4A53-BAF3-E65DEF566D4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BCB0B6-1099-4FDB-8F36-060296BF9282}">
      <dsp:nvSpPr>
        <dsp:cNvPr id="0" name=""/>
        <dsp:cNvSpPr/>
      </dsp:nvSpPr>
      <dsp:spPr>
        <a:xfrm>
          <a:off x="0" y="0"/>
          <a:ext cx="10100603" cy="696351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+mj-lt"/>
              <a:cs typeface="Arial" pitchFamily="34" charset="0"/>
            </a:rPr>
            <a:t>В период до 20 числа месяца, следующего за отчетным, вносятся ежемесячные данные:</a:t>
          </a:r>
          <a:endParaRPr lang="ru-RU" sz="2000" b="1" kern="1200" dirty="0">
            <a:latin typeface="+mj-lt"/>
            <a:cs typeface="Arial" pitchFamily="34" charset="0"/>
          </a:endParaRPr>
        </a:p>
      </dsp:txBody>
      <dsp:txXfrm>
        <a:off x="0" y="0"/>
        <a:ext cx="10100603" cy="696351"/>
      </dsp:txXfrm>
    </dsp:sp>
    <dsp:sp modelId="{8DBF714F-CF01-4899-B1BE-52386B6BAD6A}">
      <dsp:nvSpPr>
        <dsp:cNvPr id="0" name=""/>
        <dsp:cNvSpPr/>
      </dsp:nvSpPr>
      <dsp:spPr>
        <a:xfrm>
          <a:off x="4931" y="696351"/>
          <a:ext cx="3363579" cy="146233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статистике оказанных услуг</a:t>
          </a:r>
          <a:endParaRPr lang="ru-RU" sz="1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931" y="696351"/>
        <a:ext cx="3363579" cy="1462337"/>
      </dsp:txXfrm>
    </dsp:sp>
    <dsp:sp modelId="{F022A941-919C-4A4E-B182-CCE5F4BF6955}">
      <dsp:nvSpPr>
        <dsp:cNvPr id="0" name=""/>
        <dsp:cNvSpPr/>
      </dsp:nvSpPr>
      <dsp:spPr>
        <a:xfrm>
          <a:off x="3368511" y="696351"/>
          <a:ext cx="3363579" cy="146233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времени ожидания в очереди</a:t>
          </a:r>
          <a:endParaRPr lang="ru-RU" sz="1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368511" y="696351"/>
        <a:ext cx="3363579" cy="1462337"/>
      </dsp:txXfrm>
    </dsp:sp>
    <dsp:sp modelId="{A9420369-BF3C-4A93-B7DF-61074FA5EF27}">
      <dsp:nvSpPr>
        <dsp:cNvPr id="0" name=""/>
        <dsp:cNvSpPr/>
      </dsp:nvSpPr>
      <dsp:spPr>
        <a:xfrm>
          <a:off x="6732091" y="696351"/>
          <a:ext cx="3363579" cy="146233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количестве сотрудников, участвующих в предоставлении услуг</a:t>
          </a:r>
          <a:endParaRPr lang="ru-RU" sz="1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732091" y="696351"/>
        <a:ext cx="3363579" cy="1462337"/>
      </dsp:txXfrm>
    </dsp:sp>
    <dsp:sp modelId="{AA6FC9E9-8CD5-411B-A463-D47DFB287904}">
      <dsp:nvSpPr>
        <dsp:cNvPr id="0" name=""/>
        <dsp:cNvSpPr/>
      </dsp:nvSpPr>
      <dsp:spPr>
        <a:xfrm>
          <a:off x="0" y="2158688"/>
          <a:ext cx="10100603" cy="16248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5494BA-8520-416C-9E00-EB311C1C0023}">
      <dsp:nvSpPr>
        <dsp:cNvPr id="0" name=""/>
        <dsp:cNvSpPr/>
      </dsp:nvSpPr>
      <dsp:spPr>
        <a:xfrm>
          <a:off x="0" y="93198"/>
          <a:ext cx="2497015" cy="1498209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уполномоченные МФЦ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0" y="93198"/>
        <a:ext cx="2497015" cy="1498209"/>
      </dsp:txXfrm>
    </dsp:sp>
    <dsp:sp modelId="{60A9D990-C11E-43AA-A797-1333D194D4BA}">
      <dsp:nvSpPr>
        <dsp:cNvPr id="0" name=""/>
        <dsp:cNvSpPr/>
      </dsp:nvSpPr>
      <dsp:spPr>
        <a:xfrm>
          <a:off x="2746716" y="93198"/>
          <a:ext cx="2497015" cy="1498209"/>
        </a:xfrm>
        <a:prstGeom prst="rect">
          <a:avLst/>
        </a:prstGeom>
        <a:solidFill>
          <a:schemeClr val="accent2">
            <a:shade val="50000"/>
            <a:hueOff val="-16594"/>
            <a:satOff val="-3364"/>
            <a:lumOff val="185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МФЦ, предоставляющие государственные и муниципальные услуги населению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746716" y="93198"/>
        <a:ext cx="2497015" cy="1498209"/>
      </dsp:txXfrm>
    </dsp:sp>
    <dsp:sp modelId="{57185E3A-0D0B-4DD0-8510-62C52BC4B558}">
      <dsp:nvSpPr>
        <dsp:cNvPr id="0" name=""/>
        <dsp:cNvSpPr/>
      </dsp:nvSpPr>
      <dsp:spPr>
        <a:xfrm>
          <a:off x="5493433" y="93198"/>
          <a:ext cx="2497015" cy="1498209"/>
        </a:xfrm>
        <a:prstGeom prst="rect">
          <a:avLst/>
        </a:prstGeom>
        <a:solidFill>
          <a:schemeClr val="accent2">
            <a:shade val="50000"/>
            <a:hueOff val="-33187"/>
            <a:satOff val="-6727"/>
            <a:lumOff val="370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отделения (офисы, удаленные рабочие места) МФЦ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493433" y="93198"/>
        <a:ext cx="2497015" cy="1498209"/>
      </dsp:txXfrm>
    </dsp:sp>
    <dsp:sp modelId="{DC213752-9E35-4EF5-A427-96252C112F2C}">
      <dsp:nvSpPr>
        <dsp:cNvPr id="0" name=""/>
        <dsp:cNvSpPr/>
      </dsp:nvSpPr>
      <dsp:spPr>
        <a:xfrm>
          <a:off x="1373358" y="1841108"/>
          <a:ext cx="2497015" cy="1498209"/>
        </a:xfrm>
        <a:prstGeom prst="rect">
          <a:avLst/>
        </a:prstGeom>
        <a:solidFill>
          <a:schemeClr val="accent2">
            <a:shade val="50000"/>
            <a:hueOff val="-33187"/>
            <a:satOff val="-6727"/>
            <a:lumOff val="370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офисы организаций, привлекаемых к оказанию государственных и муниципальных услуг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1373358" y="1841108"/>
        <a:ext cx="2497015" cy="1498209"/>
      </dsp:txXfrm>
    </dsp:sp>
    <dsp:sp modelId="{D1DEE4A8-6A3D-4A53-BAF3-E65DEF566D4A}">
      <dsp:nvSpPr>
        <dsp:cNvPr id="0" name=""/>
        <dsp:cNvSpPr/>
      </dsp:nvSpPr>
      <dsp:spPr>
        <a:xfrm>
          <a:off x="4120074" y="1841108"/>
          <a:ext cx="2497015" cy="1498209"/>
        </a:xfrm>
        <a:prstGeom prst="rect">
          <a:avLst/>
        </a:prstGeom>
        <a:solidFill>
          <a:schemeClr val="accent2">
            <a:shade val="50000"/>
            <a:hueOff val="-16594"/>
            <a:satOff val="-3364"/>
            <a:lumOff val="185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мобильные МФЦ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120074" y="1841108"/>
        <a:ext cx="2497015" cy="1498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E7BF42F-EF64-4F36-B3AF-18B17E0922D6}" type="datetimeFigureOut">
              <a:rPr lang="ru-RU"/>
              <a:pPr>
                <a:defRPr/>
              </a:pPr>
              <a:t>27.06.2016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32D0F68-08B2-41B4-B435-F9FFE94CCB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4083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91845CA-F4C9-41BA-A0CC-215F5477EFD6}" type="datetimeFigureOut">
              <a:rPr lang="ru-RU"/>
              <a:pPr>
                <a:defRPr/>
              </a:pPr>
              <a:t>27.06.2016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8" tIns="45359" rIns="90718" bIns="4535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0718" tIns="45359" rIns="90718" bIns="45359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F48262-857E-4F62-89EA-F9F2A25663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38689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52AA3-CD14-42F0-82B1-D22A40725C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0A50C-AE09-4885-8087-973044D4E8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карти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0032" y="5115656"/>
            <a:ext cx="9328568" cy="914400"/>
          </a:xfrm>
        </p:spPr>
        <p:txBody>
          <a:bodyPr/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7659" y="6064115"/>
            <a:ext cx="9342999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3" name="Рисунок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Рисунок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0E0F2-0EE6-4363-88C1-17C07F3F23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/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22B2-13DA-4CB9-A86A-B7B6DD5778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B999B-5ADB-47FA-AEC8-A0B3447BB7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1BF0-70A0-4A0C-9039-60853E5EAC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B316-5371-4EF3-9533-9EF1BA71F4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83363"/>
            <a:ext cx="12192000" cy="2746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24000" y="1714500"/>
            <a:ext cx="9144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88325" y="6600825"/>
            <a:ext cx="153352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4000" y="6600825"/>
            <a:ext cx="649128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94888" y="6600825"/>
            <a:ext cx="77311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C8FEEA-4C7B-482F-B61B-B462F11030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66" r:id="rId3"/>
    <p:sldLayoutId id="2147483675" r:id="rId4"/>
    <p:sldLayoutId id="2147483667" r:id="rId5"/>
    <p:sldLayoutId id="2147483668" r:id="rId6"/>
    <p:sldLayoutId id="2147483669" r:id="rId7"/>
    <p:sldLayoutId id="2147483676" r:id="rId8"/>
    <p:sldLayoutId id="2147483670" r:id="rId9"/>
    <p:sldLayoutId id="2147483677" r:id="rId10"/>
    <p:sldLayoutId id="2147483671" r:id="rId11"/>
    <p:sldLayoutId id="2147483672" r:id="rId12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400" kern="1200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9pPr>
    </p:titleStyle>
    <p:bodyStyle>
      <a:lvl1pPr marL="273050" indent="-228600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2761" y="290286"/>
            <a:ext cx="7806744" cy="632242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247834" y="300445"/>
            <a:ext cx="3521800" cy="202447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37890" name="Picture 2" descr="http://politnews.net/wp-content/uploads/2014/12/b08db405951b0b3384b7191d4f6acaa3big.jpg"/>
          <p:cNvPicPr>
            <a:picLocks noChangeAspect="1" noChangeArrowheads="1"/>
          </p:cNvPicPr>
          <p:nvPr/>
        </p:nvPicPr>
        <p:blipFill>
          <a:blip r:embed="rId3" cstate="print"/>
          <a:srcRect t="1840"/>
          <a:stretch>
            <a:fillRect/>
          </a:stretch>
        </p:blipFill>
        <p:spPr bwMode="auto">
          <a:xfrm>
            <a:off x="8259393" y="2403565"/>
            <a:ext cx="3523304" cy="209005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487203" y="377372"/>
            <a:ext cx="748620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Регулярная оценка развития высшими исполнительными органами государственной власти субъектов Российской Федерации мероприятий по организации предоставления государственных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и муниципальных услуг по принципу «одного окна» в МФЦ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Максимова </a:t>
            </a:r>
            <a:r>
              <a:rPr lang="ru-RU" sz="2000" dirty="0" err="1" smtClean="0">
                <a:solidFill>
                  <a:schemeClr val="bg1"/>
                </a:solidFill>
              </a:rPr>
              <a:t>Виолетта</a:t>
            </a:r>
            <a:r>
              <a:rPr lang="ru-RU" sz="2000" dirty="0" smtClean="0">
                <a:solidFill>
                  <a:schemeClr val="bg1"/>
                </a:solidFill>
              </a:rPr>
              <a:t> Борисовна,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директор Центра развития и методологии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проектов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АО«АКГ» РБС»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Москва, </a:t>
            </a:r>
            <a:r>
              <a:rPr lang="en-US" sz="2000" dirty="0" smtClean="0">
                <a:solidFill>
                  <a:schemeClr val="bg1"/>
                </a:solidFill>
              </a:rPr>
              <a:t>28 </a:t>
            </a:r>
            <a:r>
              <a:rPr lang="ru-RU" sz="2000" dirty="0" smtClean="0">
                <a:solidFill>
                  <a:schemeClr val="bg1"/>
                </a:solidFill>
              </a:rPr>
              <a:t>июня </a:t>
            </a:r>
            <a:r>
              <a:rPr lang="ru-RU" sz="2000" dirty="0" smtClean="0">
                <a:solidFill>
                  <a:schemeClr val="bg1"/>
                </a:solidFill>
              </a:rPr>
              <a:t>2016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г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800" b="1" i="1" dirty="0" smtClean="0">
              <a:solidFill>
                <a:schemeClr val="bg1"/>
              </a:solidFill>
              <a:ea typeface="Arial Unicode MS" pitchFamily="34" charset="-128"/>
              <a:cs typeface="DilleniaUPC" pitchFamily="18" charset="-34"/>
            </a:endParaRPr>
          </a:p>
          <a:p>
            <a:endParaRPr lang="ru-RU" sz="2800" b="1" i="1" dirty="0" smtClean="0">
              <a:solidFill>
                <a:schemeClr val="bg1"/>
              </a:solidFill>
              <a:latin typeface="+mn-lt"/>
              <a:ea typeface="Arial Unicode MS" pitchFamily="34" charset="-128"/>
              <a:cs typeface="DilleniaUPC" pitchFamily="18" charset="-34"/>
            </a:endParaRPr>
          </a:p>
        </p:txBody>
      </p:sp>
      <p:pic>
        <p:nvPicPr>
          <p:cNvPr id="37892" name="Picture 4" descr="http://xn--80adypkng.xn--p1ai/upload/medialibrary/1d2/mfc_preza_09.1.jpg"/>
          <p:cNvPicPr>
            <a:picLocks noChangeAspect="1" noChangeArrowheads="1"/>
          </p:cNvPicPr>
          <p:nvPr/>
        </p:nvPicPr>
        <p:blipFill>
          <a:blip r:embed="rId4" cstate="print"/>
          <a:srcRect t="11546" b="6679"/>
          <a:stretch>
            <a:fillRect/>
          </a:stretch>
        </p:blipFill>
        <p:spPr bwMode="auto">
          <a:xfrm>
            <a:off x="8260390" y="4545874"/>
            <a:ext cx="3543301" cy="20639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602902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Выполнение поручений по организации предоставления государственных и муниципальных услуг по принципу «одного окна»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7" name="Freeform 78"/>
          <p:cNvSpPr>
            <a:spLocks/>
          </p:cNvSpPr>
          <p:nvPr/>
        </p:nvSpPr>
        <p:spPr bwMode="auto">
          <a:xfrm rot="19278684">
            <a:off x="1679390" y="4464000"/>
            <a:ext cx="1967052" cy="1998489"/>
          </a:xfrm>
          <a:custGeom>
            <a:avLst/>
            <a:gdLst/>
            <a:ahLst/>
            <a:cxnLst>
              <a:cxn ang="0">
                <a:pos x="399" y="216"/>
              </a:cxn>
              <a:cxn ang="0">
                <a:pos x="472" y="181"/>
              </a:cxn>
              <a:cxn ang="0">
                <a:pos x="433" y="88"/>
              </a:cxn>
              <a:cxn ang="0">
                <a:pos x="601" y="88"/>
              </a:cxn>
              <a:cxn ang="0">
                <a:pos x="563" y="181"/>
              </a:cxn>
              <a:cxn ang="0">
                <a:pos x="636" y="216"/>
              </a:cxn>
              <a:cxn ang="0">
                <a:pos x="819" y="216"/>
              </a:cxn>
              <a:cxn ang="0">
                <a:pos x="819" y="399"/>
              </a:cxn>
              <a:cxn ang="0">
                <a:pos x="784" y="472"/>
              </a:cxn>
              <a:cxn ang="0">
                <a:pos x="691" y="434"/>
              </a:cxn>
              <a:cxn ang="0">
                <a:pos x="691" y="602"/>
              </a:cxn>
              <a:cxn ang="0">
                <a:pos x="784" y="563"/>
              </a:cxn>
              <a:cxn ang="0">
                <a:pos x="819" y="636"/>
              </a:cxn>
              <a:cxn ang="0">
                <a:pos x="819" y="819"/>
              </a:cxn>
              <a:cxn ang="0">
                <a:pos x="636" y="819"/>
              </a:cxn>
              <a:cxn ang="0">
                <a:pos x="563" y="784"/>
              </a:cxn>
              <a:cxn ang="0">
                <a:pos x="601" y="691"/>
              </a:cxn>
              <a:cxn ang="0">
                <a:pos x="433" y="691"/>
              </a:cxn>
              <a:cxn ang="0">
                <a:pos x="472" y="784"/>
              </a:cxn>
              <a:cxn ang="0">
                <a:pos x="399" y="819"/>
              </a:cxn>
              <a:cxn ang="0">
                <a:pos x="216" y="819"/>
              </a:cxn>
              <a:cxn ang="0">
                <a:pos x="216" y="636"/>
              </a:cxn>
              <a:cxn ang="0">
                <a:pos x="180" y="563"/>
              </a:cxn>
              <a:cxn ang="0">
                <a:pos x="88" y="602"/>
              </a:cxn>
              <a:cxn ang="0">
                <a:pos x="88" y="434"/>
              </a:cxn>
              <a:cxn ang="0">
                <a:pos x="180" y="472"/>
              </a:cxn>
              <a:cxn ang="0">
                <a:pos x="216" y="399"/>
              </a:cxn>
              <a:cxn ang="0">
                <a:pos x="216" y="216"/>
              </a:cxn>
              <a:cxn ang="0">
                <a:pos x="399" y="216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77"/>
          <p:cNvSpPr>
            <a:spLocks/>
          </p:cNvSpPr>
          <p:nvPr/>
        </p:nvSpPr>
        <p:spPr bwMode="auto">
          <a:xfrm rot="19278684">
            <a:off x="828801" y="2505664"/>
            <a:ext cx="1967052" cy="1998489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5" name="Group 58"/>
          <p:cNvGrpSpPr/>
          <p:nvPr/>
        </p:nvGrpSpPr>
        <p:grpSpPr>
          <a:xfrm>
            <a:off x="3129852" y="2543656"/>
            <a:ext cx="3740319" cy="1681785"/>
            <a:chOff x="7174424" y="1352592"/>
            <a:chExt cx="1314853" cy="1575587"/>
          </a:xfrm>
        </p:grpSpPr>
        <p:sp>
          <p:nvSpPr>
            <p:cNvPr id="66" name="TextBox 65"/>
            <p:cNvSpPr txBox="1"/>
            <p:nvPr/>
          </p:nvSpPr>
          <p:spPr>
            <a:xfrm>
              <a:off x="7174425" y="1717143"/>
              <a:ext cx="1314852" cy="12110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 выполненных поручений от общего количества поручений, направленных в субъекты РФ Минэкономразвития России, выполнение которых было запланировано до конца отчетного периода</a:t>
              </a:r>
              <a:endParaRPr lang="en-US" sz="1400" dirty="0"/>
            </a:p>
          </p:txBody>
        </p:sp>
        <p:sp>
          <p:nvSpPr>
            <p:cNvPr id="67" name="Rectangle 52"/>
            <p:cNvSpPr/>
            <p:nvPr/>
          </p:nvSpPr>
          <p:spPr>
            <a:xfrm>
              <a:off x="7174424" y="1352592"/>
              <a:ext cx="743108" cy="25950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8" name="Group 58"/>
          <p:cNvGrpSpPr/>
          <p:nvPr/>
        </p:nvGrpSpPr>
        <p:grpSpPr>
          <a:xfrm>
            <a:off x="4562412" y="4820276"/>
            <a:ext cx="3740319" cy="820011"/>
            <a:chOff x="7174424" y="1352592"/>
            <a:chExt cx="1314853" cy="768231"/>
          </a:xfrm>
        </p:grpSpPr>
        <p:sp>
          <p:nvSpPr>
            <p:cNvPr id="69" name="TextBox 68"/>
            <p:cNvSpPr txBox="1"/>
            <p:nvPr/>
          </p:nvSpPr>
          <p:spPr>
            <a:xfrm>
              <a:off x="7174425" y="1717145"/>
              <a:ext cx="1314852" cy="4036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Не используется при проведении оценки за 1 квартал 2016 г.</a:t>
              </a:r>
              <a:endParaRPr lang="en-US" sz="1400" dirty="0"/>
            </a:p>
          </p:txBody>
        </p:sp>
        <p:sp>
          <p:nvSpPr>
            <p:cNvPr id="70" name="Rectangle 52"/>
            <p:cNvSpPr/>
            <p:nvPr/>
          </p:nvSpPr>
          <p:spPr>
            <a:xfrm>
              <a:off x="7174424" y="1352592"/>
              <a:ext cx="534840" cy="25950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Особенности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673241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Исполнение плана мероприятий («дорожной карты») организации предоставления государственных и муниципальных услуг по принципу «одного окна»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7" name="Group 128"/>
          <p:cNvGrpSpPr/>
          <p:nvPr/>
        </p:nvGrpSpPr>
        <p:grpSpPr>
          <a:xfrm>
            <a:off x="2438987" y="2508591"/>
            <a:ext cx="5157568" cy="1127217"/>
            <a:chOff x="4597685" y="3914335"/>
            <a:chExt cx="1542507" cy="452558"/>
          </a:xfrm>
        </p:grpSpPr>
        <p:sp>
          <p:nvSpPr>
            <p:cNvPr id="8" name="TextBox 7"/>
            <p:cNvSpPr txBox="1"/>
            <p:nvPr/>
          </p:nvSpPr>
          <p:spPr>
            <a:xfrm>
              <a:off x="4597686" y="3914335"/>
              <a:ext cx="1542506" cy="1112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97685" y="4107402"/>
              <a:ext cx="1542507" cy="25949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 выполненных мероприятий «дорожной карты» от общего количества мероприятий «дорожной карты» (по состоянию на конец отчетного периода)</a:t>
              </a:r>
              <a:endParaRPr lang="en-US" sz="1400" dirty="0"/>
            </a:p>
          </p:txBody>
        </p:sp>
      </p:grpSp>
      <p:grpSp>
        <p:nvGrpSpPr>
          <p:cNvPr id="15" name="Group 25"/>
          <p:cNvGrpSpPr/>
          <p:nvPr/>
        </p:nvGrpSpPr>
        <p:grpSpPr>
          <a:xfrm>
            <a:off x="3578475" y="4713743"/>
            <a:ext cx="5199768" cy="1015914"/>
            <a:chOff x="4555613" y="3840091"/>
            <a:chExt cx="1555128" cy="432945"/>
          </a:xfrm>
        </p:grpSpPr>
        <p:sp>
          <p:nvSpPr>
            <p:cNvPr id="16" name="TextBox 15"/>
            <p:cNvSpPr txBox="1"/>
            <p:nvPr/>
          </p:nvSpPr>
          <p:spPr>
            <a:xfrm>
              <a:off x="4555613" y="3840091"/>
              <a:ext cx="1542506" cy="11804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Особенности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68234" y="4089408"/>
              <a:ext cx="1542507" cy="18362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Не используется при проведении оценки за 1 и 2 кварталы 2016 г</a:t>
              </a:r>
              <a:r>
                <a:rPr lang="ru-RU" sz="1000" dirty="0" smtClean="0"/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9" name="Oval 59"/>
          <p:cNvSpPr>
            <a:spLocks noChangeAspect="1"/>
          </p:cNvSpPr>
          <p:nvPr/>
        </p:nvSpPr>
        <p:spPr>
          <a:xfrm>
            <a:off x="590604" y="2646666"/>
            <a:ext cx="1519549" cy="15318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62"/>
          <p:cNvSpPr>
            <a:spLocks noChangeAspect="1"/>
          </p:cNvSpPr>
          <p:nvPr/>
        </p:nvSpPr>
        <p:spPr>
          <a:xfrm>
            <a:off x="1786356" y="4895556"/>
            <a:ext cx="1547686" cy="146675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verified7-filtered.png"/>
          <p:cNvPicPr/>
          <p:nvPr/>
        </p:nvPicPr>
        <p:blipFill>
          <a:blip r:embed="rId2" cstate="print">
            <a:biLevel thresh="50000"/>
            <a:extLst/>
          </a:blip>
          <a:stretch>
            <a:fillRect/>
          </a:stretch>
        </p:blipFill>
        <p:spPr>
          <a:xfrm>
            <a:off x="981974" y="2964488"/>
            <a:ext cx="692082" cy="9191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atom12-filtered.png"/>
          <p:cNvPicPr/>
          <p:nvPr/>
        </p:nvPicPr>
        <p:blipFill>
          <a:blip r:embed="rId3" cstate="print">
            <a:biLevel thresh="50000"/>
            <a:extLst/>
          </a:blip>
          <a:stretch>
            <a:fillRect/>
          </a:stretch>
        </p:blipFill>
        <p:spPr>
          <a:xfrm>
            <a:off x="2048309" y="5165933"/>
            <a:ext cx="1060651" cy="9777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673241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Организация предоставления в МФЦ государственных и муниципальных услуг по принципу «одного окна» в рамках «жизненных ситуаций», рекомендованных Минэкономразвития России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Down Arrow Callout 26"/>
          <p:cNvSpPr/>
          <p:nvPr/>
        </p:nvSpPr>
        <p:spPr>
          <a:xfrm>
            <a:off x="6424884" y="3075591"/>
            <a:ext cx="2719116" cy="2635892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Callout 33"/>
          <p:cNvSpPr/>
          <p:nvPr/>
        </p:nvSpPr>
        <p:spPr>
          <a:xfrm>
            <a:off x="889634" y="2175260"/>
            <a:ext cx="4498292" cy="3283006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54470" y="3248332"/>
            <a:ext cx="40224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/>
            </a:r>
            <a:br>
              <a:rPr lang="en-US" sz="1000" b="1" dirty="0" smtClean="0">
                <a:solidFill>
                  <a:schemeClr val="bg1"/>
                </a:solidFill>
              </a:rPr>
            </a:br>
            <a:r>
              <a:rPr lang="ru-RU" sz="1400" dirty="0" smtClean="0"/>
              <a:t>Определяет долю государственных и муниципальных услуг, предоставляемых в МФЦ субъекта Российской Федерации, от общего количества государственных и муниципальных услуг, включенных в рекомендованные перечни по каждой жизненной ситуации</a:t>
            </a:r>
            <a:endParaRPr lang="ru-RU" sz="1000" dirty="0" smtClean="0"/>
          </a:p>
          <a:p>
            <a:pPr algn="ctr">
              <a:spcBef>
                <a:spcPct val="20000"/>
              </a:spcBef>
              <a:defRPr/>
            </a:pP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23" name="Flowchart: Off-page Connector 40"/>
          <p:cNvSpPr/>
          <p:nvPr/>
        </p:nvSpPr>
        <p:spPr>
          <a:xfrm>
            <a:off x="1111348" y="2382968"/>
            <a:ext cx="4079629" cy="655654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/>
              </a:solidFill>
              <a:latin typeface="FontAwesome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25883" y="4148664"/>
            <a:ext cx="233523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ru-RU" sz="1400" dirty="0" smtClean="0"/>
              <a:t>Вычисляется среднее значение по всем жизненным ситуациям.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ru-RU" sz="1400" dirty="0" smtClean="0"/>
              <a:t>Общее количество жизненных ситуаций - 9</a:t>
            </a:r>
            <a:endParaRPr lang="en-US" sz="1050" dirty="0" smtClean="0"/>
          </a:p>
        </p:txBody>
      </p:sp>
      <p:sp>
        <p:nvSpPr>
          <p:cNvPr id="27" name="Flowchart: Off-page Connector 42"/>
          <p:cNvSpPr/>
          <p:nvPr/>
        </p:nvSpPr>
        <p:spPr>
          <a:xfrm>
            <a:off x="6535921" y="3241097"/>
            <a:ext cx="2453334" cy="669721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3"/>
              </a:solidFill>
              <a:latin typeface="FontAwesome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80723" y="2512814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Содержание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88865" y="3342809"/>
            <a:ext cx="1706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Особенности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9" y="560699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Соответствие МФЦ фирменному стилю, разработанному в соответствии с поручением Председателя Правительства РФ от 4 декабря 2013 г.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902297" y="3676490"/>
            <a:ext cx="1868487" cy="1476375"/>
          </a:xfrm>
          <a:custGeom>
            <a:avLst/>
            <a:gdLst/>
            <a:ahLst/>
            <a:cxnLst>
              <a:cxn ang="0">
                <a:pos x="1177" y="0"/>
              </a:cxn>
              <a:cxn ang="0">
                <a:pos x="797" y="722"/>
              </a:cxn>
              <a:cxn ang="0">
                <a:pos x="796" y="722"/>
              </a:cxn>
              <a:cxn ang="0">
                <a:pos x="0" y="930"/>
              </a:cxn>
              <a:cxn ang="0">
                <a:pos x="325" y="218"/>
              </a:cxn>
              <a:cxn ang="0">
                <a:pos x="1177" y="0"/>
              </a:cxn>
            </a:cxnLst>
            <a:rect l="0" t="0" r="r" b="b"/>
            <a:pathLst>
              <a:path w="1177" h="930">
                <a:moveTo>
                  <a:pt x="1177" y="0"/>
                </a:moveTo>
                <a:lnTo>
                  <a:pt x="797" y="722"/>
                </a:lnTo>
                <a:lnTo>
                  <a:pt x="796" y="722"/>
                </a:lnTo>
                <a:lnTo>
                  <a:pt x="0" y="930"/>
                </a:lnTo>
                <a:lnTo>
                  <a:pt x="325" y="218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02297" y="4822665"/>
            <a:ext cx="2281237" cy="1447800"/>
          </a:xfrm>
          <a:custGeom>
            <a:avLst/>
            <a:gdLst/>
            <a:ahLst/>
            <a:cxnLst>
              <a:cxn ang="0">
                <a:pos x="815" y="20"/>
              </a:cxn>
              <a:cxn ang="0">
                <a:pos x="1437" y="732"/>
              </a:cxn>
              <a:cxn ang="0">
                <a:pos x="705" y="912"/>
              </a:cxn>
              <a:cxn ang="0">
                <a:pos x="0" y="208"/>
              </a:cxn>
              <a:cxn ang="0">
                <a:pos x="796" y="0"/>
              </a:cxn>
              <a:cxn ang="0">
                <a:pos x="815" y="20"/>
              </a:cxn>
            </a:cxnLst>
            <a:rect l="0" t="0" r="r" b="b"/>
            <a:pathLst>
              <a:path w="1437" h="912">
                <a:moveTo>
                  <a:pt x="815" y="20"/>
                </a:moveTo>
                <a:lnTo>
                  <a:pt x="1437" y="732"/>
                </a:lnTo>
                <a:lnTo>
                  <a:pt x="705" y="912"/>
                </a:lnTo>
                <a:lnTo>
                  <a:pt x="0" y="208"/>
                </a:lnTo>
                <a:lnTo>
                  <a:pt x="796" y="0"/>
                </a:lnTo>
                <a:lnTo>
                  <a:pt x="815" y="2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167535" y="3676490"/>
            <a:ext cx="1628775" cy="2308225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380" y="0"/>
              </a:cxn>
              <a:cxn ang="0">
                <a:pos x="1026" y="736"/>
              </a:cxn>
              <a:cxn ang="0">
                <a:pos x="640" y="1454"/>
              </a:cxn>
              <a:cxn ang="0">
                <a:pos x="18" y="742"/>
              </a:cxn>
              <a:cxn ang="0">
                <a:pos x="0" y="722"/>
              </a:cxn>
            </a:cxnLst>
            <a:rect l="0" t="0" r="r" b="b"/>
            <a:pathLst>
              <a:path w="1026" h="1454">
                <a:moveTo>
                  <a:pt x="0" y="722"/>
                </a:moveTo>
                <a:lnTo>
                  <a:pt x="380" y="0"/>
                </a:lnTo>
                <a:lnTo>
                  <a:pt x="1026" y="736"/>
                </a:lnTo>
                <a:lnTo>
                  <a:pt x="640" y="1454"/>
                </a:lnTo>
                <a:lnTo>
                  <a:pt x="18" y="742"/>
                </a:lnTo>
                <a:lnTo>
                  <a:pt x="0" y="72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01"/>
          <p:cNvSpPr>
            <a:spLocks noEditPoints="1"/>
          </p:cNvSpPr>
          <p:nvPr/>
        </p:nvSpPr>
        <p:spPr bwMode="auto">
          <a:xfrm rot="712547">
            <a:off x="1501735" y="4141902"/>
            <a:ext cx="604840" cy="55957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57"/>
          <p:cNvSpPr>
            <a:spLocks noEditPoints="1"/>
          </p:cNvSpPr>
          <p:nvPr/>
        </p:nvSpPr>
        <p:spPr bwMode="auto">
          <a:xfrm rot="19016722">
            <a:off x="1830730" y="5378824"/>
            <a:ext cx="433123" cy="383974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22"/>
          <p:cNvSpPr>
            <a:spLocks noEditPoints="1"/>
          </p:cNvSpPr>
          <p:nvPr/>
        </p:nvSpPr>
        <p:spPr bwMode="auto">
          <a:xfrm rot="21215338">
            <a:off x="2770784" y="4626186"/>
            <a:ext cx="500705" cy="392958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6" name="Group 128"/>
          <p:cNvGrpSpPr/>
          <p:nvPr/>
        </p:nvGrpSpPr>
        <p:grpSpPr>
          <a:xfrm>
            <a:off x="3803553" y="2986881"/>
            <a:ext cx="5157568" cy="1342672"/>
            <a:chOff x="4597685" y="3914335"/>
            <a:chExt cx="1542507" cy="539060"/>
          </a:xfrm>
        </p:grpSpPr>
        <p:sp>
          <p:nvSpPr>
            <p:cNvPr id="28" name="TextBox 27"/>
            <p:cNvSpPr txBox="1"/>
            <p:nvPr/>
          </p:nvSpPr>
          <p:spPr>
            <a:xfrm>
              <a:off x="4597686" y="3914335"/>
              <a:ext cx="1542506" cy="1112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97685" y="4107407"/>
              <a:ext cx="1542507" cy="3459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показателей единого фирменного стиля, соответствующих утвержденному Минэкономразвития России бренду, от общего количества показателей (среднее значение по МФЦ субъекта РФ)</a:t>
              </a:r>
              <a:endParaRPr lang="en-US" sz="1400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9" y="560699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Разработка технологических схем предоставления государственных услуг, предоставление которых организуется по принципу "одного окна"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0,035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3" name="Group 69"/>
          <p:cNvGrpSpPr/>
          <p:nvPr/>
        </p:nvGrpSpPr>
        <p:grpSpPr>
          <a:xfrm>
            <a:off x="6611090" y="2844212"/>
            <a:ext cx="2082744" cy="1704632"/>
            <a:chOff x="5264745" y="1633175"/>
            <a:chExt cx="2082744" cy="479974"/>
          </a:xfrm>
        </p:grpSpPr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5264745" y="1633175"/>
              <a:ext cx="1521443" cy="27699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ru-RU" sz="1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Особенности</a:t>
              </a:r>
              <a:endParaRPr lang="en-US" sz="1800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5321741" y="1870499"/>
              <a:ext cx="2025748" cy="24265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ru-RU" sz="1400" dirty="0" smtClean="0"/>
                <a:t>Показатель не используется при проведении оценки за 1, 2 и 3 квартал 2016 г.</a:t>
              </a:r>
              <a:endParaRPr lang="ru-RU" sz="1400" dirty="0"/>
            </a:p>
          </p:txBody>
        </p:sp>
      </p:grpSp>
      <p:grpSp>
        <p:nvGrpSpPr>
          <p:cNvPr id="27" name="Group 75"/>
          <p:cNvGrpSpPr/>
          <p:nvPr/>
        </p:nvGrpSpPr>
        <p:grpSpPr>
          <a:xfrm>
            <a:off x="576776" y="4303214"/>
            <a:ext cx="3277772" cy="2393240"/>
            <a:chOff x="5641482" y="906418"/>
            <a:chExt cx="1719016" cy="952436"/>
          </a:xfrm>
        </p:grpSpPr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5646642" y="906418"/>
              <a:ext cx="745692" cy="1102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ru-RU" sz="1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sz="1800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5641482" y="1087195"/>
              <a:ext cx="1719016" cy="77165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государственных услуг субъекта РФ, предоставляемых в МФЦ, для которых утверждены технологические схемы, от общего количества государственных услуг субъекта РФ, предоставление которых организуется в МФЦ согласно утвержденному в субъекте РФ перечню</a:t>
              </a:r>
              <a:endPara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Group 62"/>
          <p:cNvGrpSpPr/>
          <p:nvPr/>
        </p:nvGrpSpPr>
        <p:grpSpPr>
          <a:xfrm>
            <a:off x="4996442" y="2606434"/>
            <a:ext cx="1469908" cy="1679481"/>
            <a:chOff x="4715088" y="1631662"/>
            <a:chExt cx="1469908" cy="1679481"/>
          </a:xfrm>
          <a:solidFill>
            <a:schemeClr val="accent2">
              <a:lumMod val="75000"/>
            </a:schemeClr>
          </a:solidFill>
        </p:grpSpPr>
        <p:grpSp>
          <p:nvGrpSpPr>
            <p:cNvPr id="42" name="Group 33"/>
            <p:cNvGrpSpPr/>
            <p:nvPr/>
          </p:nvGrpSpPr>
          <p:grpSpPr>
            <a:xfrm>
              <a:off x="4715088" y="1631662"/>
              <a:ext cx="1469908" cy="1679481"/>
              <a:chOff x="4715088" y="1631662"/>
              <a:chExt cx="1469908" cy="1679481"/>
            </a:xfrm>
            <a:grpFill/>
          </p:grpSpPr>
          <p:sp>
            <p:nvSpPr>
              <p:cNvPr id="44" name="Freeform 12"/>
              <p:cNvSpPr>
                <a:spLocks/>
              </p:cNvSpPr>
              <p:nvPr/>
            </p:nvSpPr>
            <p:spPr bwMode="auto">
              <a:xfrm>
                <a:off x="5687800" y="1959754"/>
                <a:ext cx="497196" cy="1351389"/>
              </a:xfrm>
              <a:custGeom>
                <a:avLst/>
                <a:gdLst/>
                <a:ahLst/>
                <a:cxnLst>
                  <a:cxn ang="0">
                    <a:pos x="304" y="430"/>
                  </a:cxn>
                  <a:cxn ang="0">
                    <a:pos x="9" y="935"/>
                  </a:cxn>
                  <a:cxn ang="0">
                    <a:pos x="0" y="554"/>
                  </a:cxn>
                  <a:cxn ang="0">
                    <a:pos x="344" y="0"/>
                  </a:cxn>
                  <a:cxn ang="0">
                    <a:pos x="304" y="430"/>
                  </a:cxn>
                </a:cxnLst>
                <a:rect l="0" t="0" r="r" b="b"/>
                <a:pathLst>
                  <a:path w="344" h="935">
                    <a:moveTo>
                      <a:pt x="304" y="430"/>
                    </a:moveTo>
                    <a:lnTo>
                      <a:pt x="9" y="935"/>
                    </a:lnTo>
                    <a:lnTo>
                      <a:pt x="0" y="554"/>
                    </a:lnTo>
                    <a:lnTo>
                      <a:pt x="344" y="0"/>
                    </a:lnTo>
                    <a:lnTo>
                      <a:pt x="304" y="4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4715088" y="1631662"/>
                <a:ext cx="1469908" cy="1128807"/>
              </a:xfrm>
              <a:custGeom>
                <a:avLst/>
                <a:gdLst/>
                <a:ahLst/>
                <a:cxnLst>
                  <a:cxn ang="0">
                    <a:pos x="1017" y="227"/>
                  </a:cxn>
                  <a:cxn ang="0">
                    <a:pos x="673" y="781"/>
                  </a:cxn>
                  <a:cxn ang="0">
                    <a:pos x="0" y="493"/>
                  </a:cxn>
                  <a:cxn ang="0">
                    <a:pos x="0" y="493"/>
                  </a:cxn>
                  <a:cxn ang="0">
                    <a:pos x="369" y="0"/>
                  </a:cxn>
                  <a:cxn ang="0">
                    <a:pos x="1017" y="227"/>
                  </a:cxn>
                </a:cxnLst>
                <a:rect l="0" t="0" r="r" b="b"/>
                <a:pathLst>
                  <a:path w="1017" h="781">
                    <a:moveTo>
                      <a:pt x="1017" y="227"/>
                    </a:moveTo>
                    <a:lnTo>
                      <a:pt x="673" y="781"/>
                    </a:lnTo>
                    <a:lnTo>
                      <a:pt x="0" y="493"/>
                    </a:lnTo>
                    <a:lnTo>
                      <a:pt x="0" y="493"/>
                    </a:lnTo>
                    <a:lnTo>
                      <a:pt x="369" y="0"/>
                    </a:lnTo>
                    <a:lnTo>
                      <a:pt x="1017" y="2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4"/>
              <p:cNvSpPr>
                <a:spLocks/>
              </p:cNvSpPr>
              <p:nvPr/>
            </p:nvSpPr>
            <p:spPr bwMode="auto">
              <a:xfrm>
                <a:off x="4715088" y="2344213"/>
                <a:ext cx="985720" cy="966930"/>
              </a:xfrm>
              <a:custGeom>
                <a:avLst/>
                <a:gdLst/>
                <a:ahLst/>
                <a:cxnLst>
                  <a:cxn ang="0">
                    <a:pos x="682" y="669"/>
                  </a:cxn>
                  <a:cxn ang="0">
                    <a:pos x="87" y="391"/>
                  </a:cxn>
                  <a:cxn ang="0">
                    <a:pos x="0" y="0"/>
                  </a:cxn>
                  <a:cxn ang="0">
                    <a:pos x="673" y="288"/>
                  </a:cxn>
                  <a:cxn ang="0">
                    <a:pos x="682" y="669"/>
                  </a:cxn>
                  <a:cxn ang="0">
                    <a:pos x="682" y="669"/>
                  </a:cxn>
                </a:cxnLst>
                <a:rect l="0" t="0" r="r" b="b"/>
                <a:pathLst>
                  <a:path w="682" h="669">
                    <a:moveTo>
                      <a:pt x="682" y="669"/>
                    </a:moveTo>
                    <a:lnTo>
                      <a:pt x="87" y="391"/>
                    </a:lnTo>
                    <a:lnTo>
                      <a:pt x="0" y="0"/>
                    </a:lnTo>
                    <a:lnTo>
                      <a:pt x="673" y="288"/>
                    </a:lnTo>
                    <a:lnTo>
                      <a:pt x="682" y="669"/>
                    </a:lnTo>
                    <a:lnTo>
                      <a:pt x="682" y="6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3" name="Freeform 122"/>
            <p:cNvSpPr>
              <a:spLocks noEditPoints="1"/>
            </p:cNvSpPr>
            <p:nvPr/>
          </p:nvSpPr>
          <p:spPr bwMode="auto">
            <a:xfrm rot="1729139">
              <a:off x="5311947" y="1903484"/>
              <a:ext cx="329554" cy="473962"/>
            </a:xfrm>
            <a:custGeom>
              <a:avLst/>
              <a:gdLst/>
              <a:ahLst/>
              <a:cxnLst>
                <a:cxn ang="0">
                  <a:pos x="41" y="29"/>
                </a:cxn>
                <a:cxn ang="0">
                  <a:pos x="23" y="50"/>
                </a:cxn>
                <a:cxn ang="0">
                  <a:pos x="23" y="55"/>
                </a:cxn>
                <a:cxn ang="0">
                  <a:pos x="32" y="55"/>
                </a:cxn>
                <a:cxn ang="0">
                  <a:pos x="34" y="57"/>
                </a:cxn>
                <a:cxn ang="0">
                  <a:pos x="32" y="59"/>
                </a:cxn>
                <a:cxn ang="0">
                  <a:pos x="9" y="59"/>
                </a:cxn>
                <a:cxn ang="0">
                  <a:pos x="7" y="57"/>
                </a:cxn>
                <a:cxn ang="0">
                  <a:pos x="9" y="55"/>
                </a:cxn>
                <a:cxn ang="0">
                  <a:pos x="18" y="55"/>
                </a:cxn>
                <a:cxn ang="0">
                  <a:pos x="18" y="50"/>
                </a:cxn>
                <a:cxn ang="0">
                  <a:pos x="0" y="29"/>
                </a:cxn>
                <a:cxn ang="0">
                  <a:pos x="0" y="25"/>
                </a:cxn>
                <a:cxn ang="0">
                  <a:pos x="2" y="23"/>
                </a:cxn>
                <a:cxn ang="0">
                  <a:pos x="4" y="25"/>
                </a:cxn>
                <a:cxn ang="0">
                  <a:pos x="4" y="29"/>
                </a:cxn>
                <a:cxn ang="0">
                  <a:pos x="20" y="45"/>
                </a:cxn>
                <a:cxn ang="0">
                  <a:pos x="36" y="29"/>
                </a:cxn>
                <a:cxn ang="0">
                  <a:pos x="36" y="25"/>
                </a:cxn>
                <a:cxn ang="0">
                  <a:pos x="39" y="23"/>
                </a:cxn>
                <a:cxn ang="0">
                  <a:pos x="41" y="25"/>
                </a:cxn>
                <a:cxn ang="0">
                  <a:pos x="41" y="29"/>
                </a:cxn>
                <a:cxn ang="0">
                  <a:pos x="32" y="29"/>
                </a:cxn>
                <a:cxn ang="0">
                  <a:pos x="20" y="41"/>
                </a:cxn>
                <a:cxn ang="0">
                  <a:pos x="9" y="29"/>
                </a:cxn>
                <a:cxn ang="0">
                  <a:pos x="9" y="11"/>
                </a:cxn>
                <a:cxn ang="0">
                  <a:pos x="20" y="0"/>
                </a:cxn>
                <a:cxn ang="0">
                  <a:pos x="32" y="11"/>
                </a:cxn>
                <a:cxn ang="0">
                  <a:pos x="32" y="29"/>
                </a:cxn>
              </a:cxnLst>
              <a:rect l="0" t="0" r="r" b="b"/>
              <a:pathLst>
                <a:path w="41" h="59">
                  <a:moveTo>
                    <a:pt x="41" y="29"/>
                  </a:moveTo>
                  <a:cubicBezTo>
                    <a:pt x="41" y="40"/>
                    <a:pt x="33" y="49"/>
                    <a:pt x="23" y="50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6"/>
                    <a:pt x="34" y="57"/>
                  </a:cubicBezTo>
                  <a:cubicBezTo>
                    <a:pt x="34" y="58"/>
                    <a:pt x="33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7" y="58"/>
                    <a:pt x="7" y="57"/>
                  </a:cubicBezTo>
                  <a:cubicBezTo>
                    <a:pt x="7" y="56"/>
                    <a:pt x="8" y="55"/>
                    <a:pt x="9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8" y="49"/>
                    <a:pt x="0" y="40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12" y="45"/>
                    <a:pt x="20" y="45"/>
                  </a:cubicBezTo>
                  <a:cubicBezTo>
                    <a:pt x="29" y="45"/>
                    <a:pt x="36" y="38"/>
                    <a:pt x="36" y="2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7" y="23"/>
                    <a:pt x="39" y="23"/>
                  </a:cubicBezTo>
                  <a:cubicBezTo>
                    <a:pt x="40" y="23"/>
                    <a:pt x="41" y="24"/>
                    <a:pt x="41" y="25"/>
                  </a:cubicBezTo>
                  <a:lnTo>
                    <a:pt x="41" y="29"/>
                  </a:lnTo>
                  <a:close/>
                  <a:moveTo>
                    <a:pt x="32" y="29"/>
                  </a:moveTo>
                  <a:cubicBezTo>
                    <a:pt x="32" y="36"/>
                    <a:pt x="27" y="41"/>
                    <a:pt x="20" y="41"/>
                  </a:cubicBezTo>
                  <a:cubicBezTo>
                    <a:pt x="14" y="41"/>
                    <a:pt x="9" y="36"/>
                    <a:pt x="9" y="2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5"/>
                    <a:pt x="14" y="0"/>
                    <a:pt x="20" y="0"/>
                  </a:cubicBezTo>
                  <a:cubicBezTo>
                    <a:pt x="27" y="0"/>
                    <a:pt x="32" y="5"/>
                    <a:pt x="32" y="11"/>
                  </a:cubicBezTo>
                  <a:lnTo>
                    <a:pt x="32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7" name="Group 68"/>
          <p:cNvGrpSpPr/>
          <p:nvPr/>
        </p:nvGrpSpPr>
        <p:grpSpPr>
          <a:xfrm>
            <a:off x="3240358" y="3045816"/>
            <a:ext cx="1644793" cy="1682372"/>
            <a:chOff x="2959004" y="2071044"/>
            <a:chExt cx="1644793" cy="1682372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48" name="Group 31"/>
            <p:cNvGrpSpPr/>
            <p:nvPr/>
          </p:nvGrpSpPr>
          <p:grpSpPr>
            <a:xfrm>
              <a:off x="2959004" y="2071044"/>
              <a:ext cx="1644793" cy="1682372"/>
              <a:chOff x="2959004" y="2071044"/>
              <a:chExt cx="1644793" cy="1682372"/>
            </a:xfrm>
            <a:grpFill/>
          </p:grpSpPr>
          <p:sp>
            <p:nvSpPr>
              <p:cNvPr id="50" name="Freeform 9"/>
              <p:cNvSpPr>
                <a:spLocks/>
              </p:cNvSpPr>
              <p:nvPr/>
            </p:nvSpPr>
            <p:spPr bwMode="auto">
              <a:xfrm>
                <a:off x="2959004" y="2071044"/>
                <a:ext cx="1456900" cy="1193848"/>
              </a:xfrm>
              <a:custGeom>
                <a:avLst/>
                <a:gdLst/>
                <a:ahLst/>
                <a:cxnLst>
                  <a:cxn ang="0">
                    <a:pos x="1008" y="247"/>
                  </a:cxn>
                  <a:cxn ang="0">
                    <a:pos x="570" y="826"/>
                  </a:cxn>
                  <a:cxn ang="0">
                    <a:pos x="0" y="516"/>
                  </a:cxn>
                  <a:cxn ang="0">
                    <a:pos x="440" y="0"/>
                  </a:cxn>
                  <a:cxn ang="0">
                    <a:pos x="1008" y="247"/>
                  </a:cxn>
                  <a:cxn ang="0">
                    <a:pos x="1008" y="247"/>
                  </a:cxn>
                </a:cxnLst>
                <a:rect l="0" t="0" r="r" b="b"/>
                <a:pathLst>
                  <a:path w="1008" h="826">
                    <a:moveTo>
                      <a:pt x="1008" y="247"/>
                    </a:moveTo>
                    <a:lnTo>
                      <a:pt x="570" y="826"/>
                    </a:lnTo>
                    <a:lnTo>
                      <a:pt x="0" y="516"/>
                    </a:lnTo>
                    <a:lnTo>
                      <a:pt x="440" y="0"/>
                    </a:lnTo>
                    <a:lnTo>
                      <a:pt x="1008" y="247"/>
                    </a:lnTo>
                    <a:lnTo>
                      <a:pt x="1008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3782846" y="2428043"/>
                <a:ext cx="820951" cy="1325373"/>
              </a:xfrm>
              <a:custGeom>
                <a:avLst/>
                <a:gdLst/>
                <a:ahLst/>
                <a:cxnLst>
                  <a:cxn ang="0">
                    <a:pos x="183" y="917"/>
                  </a:cxn>
                  <a:cxn ang="0">
                    <a:pos x="0" y="579"/>
                  </a:cxn>
                  <a:cxn ang="0">
                    <a:pos x="438" y="0"/>
                  </a:cxn>
                  <a:cxn ang="0">
                    <a:pos x="568" y="417"/>
                  </a:cxn>
                  <a:cxn ang="0">
                    <a:pos x="183" y="917"/>
                  </a:cxn>
                </a:cxnLst>
                <a:rect l="0" t="0" r="r" b="b"/>
                <a:pathLst>
                  <a:path w="568" h="917">
                    <a:moveTo>
                      <a:pt x="183" y="917"/>
                    </a:moveTo>
                    <a:lnTo>
                      <a:pt x="0" y="579"/>
                    </a:lnTo>
                    <a:lnTo>
                      <a:pt x="438" y="0"/>
                    </a:lnTo>
                    <a:lnTo>
                      <a:pt x="568" y="417"/>
                    </a:lnTo>
                    <a:lnTo>
                      <a:pt x="183" y="9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1"/>
              <p:cNvSpPr>
                <a:spLocks/>
              </p:cNvSpPr>
              <p:nvPr/>
            </p:nvSpPr>
            <p:spPr bwMode="auto">
              <a:xfrm>
                <a:off x="2959004" y="2816838"/>
                <a:ext cx="1088339" cy="936578"/>
              </a:xfrm>
              <a:custGeom>
                <a:avLst/>
                <a:gdLst/>
                <a:ahLst/>
                <a:cxnLst>
                  <a:cxn ang="0">
                    <a:pos x="753" y="648"/>
                  </a:cxn>
                  <a:cxn ang="0">
                    <a:pos x="234" y="348"/>
                  </a:cxn>
                  <a:cxn ang="0">
                    <a:pos x="0" y="0"/>
                  </a:cxn>
                  <a:cxn ang="0">
                    <a:pos x="570" y="310"/>
                  </a:cxn>
                  <a:cxn ang="0">
                    <a:pos x="753" y="648"/>
                  </a:cxn>
                </a:cxnLst>
                <a:rect l="0" t="0" r="r" b="b"/>
                <a:pathLst>
                  <a:path w="753" h="648">
                    <a:moveTo>
                      <a:pt x="753" y="648"/>
                    </a:moveTo>
                    <a:lnTo>
                      <a:pt x="234" y="348"/>
                    </a:lnTo>
                    <a:lnTo>
                      <a:pt x="0" y="0"/>
                    </a:lnTo>
                    <a:lnTo>
                      <a:pt x="570" y="310"/>
                    </a:lnTo>
                    <a:lnTo>
                      <a:pt x="753" y="6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9" name="Freeform 101"/>
            <p:cNvSpPr>
              <a:spLocks noEditPoints="1"/>
            </p:cNvSpPr>
            <p:nvPr/>
          </p:nvSpPr>
          <p:spPr bwMode="auto">
            <a:xfrm>
              <a:off x="3462647" y="2418543"/>
              <a:ext cx="447459" cy="41397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9" y="560699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Разработка технологических схем предоставления муниципальных услуг, предоставление которых организуется по принципу "одного окна"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0,035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7" name="Group 51"/>
          <p:cNvGrpSpPr/>
          <p:nvPr/>
        </p:nvGrpSpPr>
        <p:grpSpPr>
          <a:xfrm>
            <a:off x="5315458" y="2700995"/>
            <a:ext cx="4363113" cy="2700997"/>
            <a:chOff x="4568507" y="1246188"/>
            <a:chExt cx="2072006" cy="1361863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4568507" y="1334876"/>
              <a:ext cx="2068513" cy="1273175"/>
            </a:xfrm>
            <a:custGeom>
              <a:avLst/>
              <a:gdLst/>
              <a:ahLst/>
              <a:cxnLst>
                <a:cxn ang="0">
                  <a:pos x="549" y="72"/>
                </a:cxn>
                <a:cxn ang="0">
                  <a:pos x="549" y="161"/>
                </a:cxn>
                <a:cxn ang="0">
                  <a:pos x="487" y="233"/>
                </a:cxn>
                <a:cxn ang="0">
                  <a:pos x="471" y="233"/>
                </a:cxn>
                <a:cxn ang="0">
                  <a:pos x="95" y="233"/>
                </a:cxn>
                <a:cxn ang="0">
                  <a:pos x="32" y="264"/>
                </a:cxn>
                <a:cxn ang="0">
                  <a:pos x="0" y="338"/>
                </a:cxn>
                <a:cxn ang="0">
                  <a:pos x="0" y="72"/>
                </a:cxn>
                <a:cxn ang="0">
                  <a:pos x="23" y="14"/>
                </a:cxn>
                <a:cxn ang="0">
                  <a:pos x="72" y="0"/>
                </a:cxn>
                <a:cxn ang="0">
                  <a:pos x="471" y="0"/>
                </a:cxn>
                <a:cxn ang="0">
                  <a:pos x="487" y="1"/>
                </a:cxn>
                <a:cxn ang="0">
                  <a:pos x="549" y="72"/>
                </a:cxn>
              </a:cxnLst>
              <a:rect l="0" t="0" r="r" b="b"/>
              <a:pathLst>
                <a:path w="549" h="338">
                  <a:moveTo>
                    <a:pt x="549" y="72"/>
                  </a:moveTo>
                  <a:cubicBezTo>
                    <a:pt x="549" y="161"/>
                    <a:pt x="549" y="161"/>
                    <a:pt x="549" y="161"/>
                  </a:cubicBezTo>
                  <a:cubicBezTo>
                    <a:pt x="549" y="206"/>
                    <a:pt x="528" y="229"/>
                    <a:pt x="487" y="233"/>
                  </a:cubicBezTo>
                  <a:cubicBezTo>
                    <a:pt x="482" y="233"/>
                    <a:pt x="476" y="233"/>
                    <a:pt x="471" y="233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71" y="236"/>
                    <a:pt x="50" y="246"/>
                    <a:pt x="32" y="264"/>
                  </a:cubicBezTo>
                  <a:cubicBezTo>
                    <a:pt x="11" y="285"/>
                    <a:pt x="0" y="310"/>
                    <a:pt x="0" y="33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45"/>
                    <a:pt x="7" y="26"/>
                    <a:pt x="23" y="14"/>
                  </a:cubicBezTo>
                  <a:cubicBezTo>
                    <a:pt x="35" y="5"/>
                    <a:pt x="51" y="0"/>
                    <a:pt x="72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76" y="0"/>
                    <a:pt x="482" y="1"/>
                    <a:pt x="487" y="1"/>
                  </a:cubicBezTo>
                  <a:cubicBezTo>
                    <a:pt x="528" y="4"/>
                    <a:pt x="549" y="28"/>
                    <a:pt x="549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4572000" y="1246188"/>
              <a:ext cx="2068513" cy="1273175"/>
            </a:xfrm>
            <a:custGeom>
              <a:avLst/>
              <a:gdLst/>
              <a:ahLst/>
              <a:cxnLst>
                <a:cxn ang="0">
                  <a:pos x="549" y="72"/>
                </a:cxn>
                <a:cxn ang="0">
                  <a:pos x="549" y="161"/>
                </a:cxn>
                <a:cxn ang="0">
                  <a:pos x="487" y="233"/>
                </a:cxn>
                <a:cxn ang="0">
                  <a:pos x="471" y="233"/>
                </a:cxn>
                <a:cxn ang="0">
                  <a:pos x="95" y="233"/>
                </a:cxn>
                <a:cxn ang="0">
                  <a:pos x="32" y="264"/>
                </a:cxn>
                <a:cxn ang="0">
                  <a:pos x="0" y="338"/>
                </a:cxn>
                <a:cxn ang="0">
                  <a:pos x="0" y="72"/>
                </a:cxn>
                <a:cxn ang="0">
                  <a:pos x="23" y="14"/>
                </a:cxn>
                <a:cxn ang="0">
                  <a:pos x="72" y="0"/>
                </a:cxn>
                <a:cxn ang="0">
                  <a:pos x="471" y="0"/>
                </a:cxn>
                <a:cxn ang="0">
                  <a:pos x="487" y="1"/>
                </a:cxn>
                <a:cxn ang="0">
                  <a:pos x="549" y="72"/>
                </a:cxn>
              </a:cxnLst>
              <a:rect l="0" t="0" r="r" b="b"/>
              <a:pathLst>
                <a:path w="549" h="338">
                  <a:moveTo>
                    <a:pt x="549" y="72"/>
                  </a:moveTo>
                  <a:cubicBezTo>
                    <a:pt x="549" y="161"/>
                    <a:pt x="549" y="161"/>
                    <a:pt x="549" y="161"/>
                  </a:cubicBezTo>
                  <a:cubicBezTo>
                    <a:pt x="549" y="206"/>
                    <a:pt x="528" y="229"/>
                    <a:pt x="487" y="233"/>
                  </a:cubicBezTo>
                  <a:cubicBezTo>
                    <a:pt x="482" y="233"/>
                    <a:pt x="476" y="233"/>
                    <a:pt x="471" y="233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71" y="236"/>
                    <a:pt x="50" y="246"/>
                    <a:pt x="32" y="264"/>
                  </a:cubicBezTo>
                  <a:cubicBezTo>
                    <a:pt x="11" y="285"/>
                    <a:pt x="0" y="310"/>
                    <a:pt x="0" y="33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45"/>
                    <a:pt x="7" y="26"/>
                    <a:pt x="23" y="14"/>
                  </a:cubicBezTo>
                  <a:cubicBezTo>
                    <a:pt x="35" y="5"/>
                    <a:pt x="51" y="0"/>
                    <a:pt x="72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76" y="0"/>
                    <a:pt x="482" y="1"/>
                    <a:pt x="487" y="1"/>
                  </a:cubicBezTo>
                  <a:cubicBezTo>
                    <a:pt x="528" y="4"/>
                    <a:pt x="549" y="28"/>
                    <a:pt x="549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2" name="Group 59"/>
          <p:cNvGrpSpPr/>
          <p:nvPr/>
        </p:nvGrpSpPr>
        <p:grpSpPr>
          <a:xfrm flipH="1">
            <a:off x="966078" y="3305907"/>
            <a:ext cx="4393711" cy="2473984"/>
            <a:chOff x="4568507" y="1246188"/>
            <a:chExt cx="2072006" cy="136186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4568507" y="1334876"/>
              <a:ext cx="2068513" cy="1273175"/>
            </a:xfrm>
            <a:custGeom>
              <a:avLst/>
              <a:gdLst/>
              <a:ahLst/>
              <a:cxnLst>
                <a:cxn ang="0">
                  <a:pos x="549" y="72"/>
                </a:cxn>
                <a:cxn ang="0">
                  <a:pos x="549" y="161"/>
                </a:cxn>
                <a:cxn ang="0">
                  <a:pos x="487" y="233"/>
                </a:cxn>
                <a:cxn ang="0">
                  <a:pos x="471" y="233"/>
                </a:cxn>
                <a:cxn ang="0">
                  <a:pos x="95" y="233"/>
                </a:cxn>
                <a:cxn ang="0">
                  <a:pos x="32" y="264"/>
                </a:cxn>
                <a:cxn ang="0">
                  <a:pos x="0" y="338"/>
                </a:cxn>
                <a:cxn ang="0">
                  <a:pos x="0" y="72"/>
                </a:cxn>
                <a:cxn ang="0">
                  <a:pos x="23" y="14"/>
                </a:cxn>
                <a:cxn ang="0">
                  <a:pos x="72" y="0"/>
                </a:cxn>
                <a:cxn ang="0">
                  <a:pos x="471" y="0"/>
                </a:cxn>
                <a:cxn ang="0">
                  <a:pos x="487" y="1"/>
                </a:cxn>
                <a:cxn ang="0">
                  <a:pos x="549" y="72"/>
                </a:cxn>
              </a:cxnLst>
              <a:rect l="0" t="0" r="r" b="b"/>
              <a:pathLst>
                <a:path w="549" h="338">
                  <a:moveTo>
                    <a:pt x="549" y="72"/>
                  </a:moveTo>
                  <a:cubicBezTo>
                    <a:pt x="549" y="161"/>
                    <a:pt x="549" y="161"/>
                    <a:pt x="549" y="161"/>
                  </a:cubicBezTo>
                  <a:cubicBezTo>
                    <a:pt x="549" y="206"/>
                    <a:pt x="528" y="229"/>
                    <a:pt x="487" y="233"/>
                  </a:cubicBezTo>
                  <a:cubicBezTo>
                    <a:pt x="482" y="233"/>
                    <a:pt x="476" y="233"/>
                    <a:pt x="471" y="233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71" y="236"/>
                    <a:pt x="50" y="246"/>
                    <a:pt x="32" y="264"/>
                  </a:cubicBezTo>
                  <a:cubicBezTo>
                    <a:pt x="11" y="285"/>
                    <a:pt x="0" y="310"/>
                    <a:pt x="0" y="33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45"/>
                    <a:pt x="7" y="26"/>
                    <a:pt x="23" y="14"/>
                  </a:cubicBezTo>
                  <a:cubicBezTo>
                    <a:pt x="35" y="5"/>
                    <a:pt x="51" y="0"/>
                    <a:pt x="72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76" y="0"/>
                    <a:pt x="482" y="1"/>
                    <a:pt x="487" y="1"/>
                  </a:cubicBezTo>
                  <a:cubicBezTo>
                    <a:pt x="528" y="4"/>
                    <a:pt x="549" y="28"/>
                    <a:pt x="549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4572000" y="1246188"/>
              <a:ext cx="2068513" cy="1273175"/>
            </a:xfrm>
            <a:custGeom>
              <a:avLst/>
              <a:gdLst/>
              <a:ahLst/>
              <a:cxnLst>
                <a:cxn ang="0">
                  <a:pos x="549" y="72"/>
                </a:cxn>
                <a:cxn ang="0">
                  <a:pos x="549" y="161"/>
                </a:cxn>
                <a:cxn ang="0">
                  <a:pos x="487" y="233"/>
                </a:cxn>
                <a:cxn ang="0">
                  <a:pos x="471" y="233"/>
                </a:cxn>
                <a:cxn ang="0">
                  <a:pos x="95" y="233"/>
                </a:cxn>
                <a:cxn ang="0">
                  <a:pos x="32" y="264"/>
                </a:cxn>
                <a:cxn ang="0">
                  <a:pos x="0" y="338"/>
                </a:cxn>
                <a:cxn ang="0">
                  <a:pos x="0" y="72"/>
                </a:cxn>
                <a:cxn ang="0">
                  <a:pos x="23" y="14"/>
                </a:cxn>
                <a:cxn ang="0">
                  <a:pos x="72" y="0"/>
                </a:cxn>
                <a:cxn ang="0">
                  <a:pos x="471" y="0"/>
                </a:cxn>
                <a:cxn ang="0">
                  <a:pos x="487" y="1"/>
                </a:cxn>
                <a:cxn ang="0">
                  <a:pos x="549" y="72"/>
                </a:cxn>
              </a:cxnLst>
              <a:rect l="0" t="0" r="r" b="b"/>
              <a:pathLst>
                <a:path w="549" h="338">
                  <a:moveTo>
                    <a:pt x="549" y="72"/>
                  </a:moveTo>
                  <a:cubicBezTo>
                    <a:pt x="549" y="161"/>
                    <a:pt x="549" y="161"/>
                    <a:pt x="549" y="161"/>
                  </a:cubicBezTo>
                  <a:cubicBezTo>
                    <a:pt x="549" y="206"/>
                    <a:pt x="528" y="229"/>
                    <a:pt x="487" y="233"/>
                  </a:cubicBezTo>
                  <a:cubicBezTo>
                    <a:pt x="482" y="233"/>
                    <a:pt x="476" y="233"/>
                    <a:pt x="471" y="233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71" y="236"/>
                    <a:pt x="50" y="246"/>
                    <a:pt x="32" y="264"/>
                  </a:cubicBezTo>
                  <a:cubicBezTo>
                    <a:pt x="11" y="285"/>
                    <a:pt x="0" y="310"/>
                    <a:pt x="0" y="33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45"/>
                    <a:pt x="7" y="26"/>
                    <a:pt x="23" y="14"/>
                  </a:cubicBezTo>
                  <a:cubicBezTo>
                    <a:pt x="35" y="5"/>
                    <a:pt x="51" y="0"/>
                    <a:pt x="72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76" y="0"/>
                    <a:pt x="482" y="1"/>
                    <a:pt x="487" y="1"/>
                  </a:cubicBezTo>
                  <a:cubicBezTo>
                    <a:pt x="528" y="4"/>
                    <a:pt x="549" y="28"/>
                    <a:pt x="549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1" name="Group 128"/>
          <p:cNvGrpSpPr/>
          <p:nvPr/>
        </p:nvGrpSpPr>
        <p:grpSpPr>
          <a:xfrm>
            <a:off x="1229164" y="3437050"/>
            <a:ext cx="3975881" cy="1388173"/>
            <a:chOff x="4592208" y="3914335"/>
            <a:chExt cx="1547984" cy="444471"/>
          </a:xfrm>
        </p:grpSpPr>
        <p:sp>
          <p:nvSpPr>
            <p:cNvPr id="42" name="TextBox 41"/>
            <p:cNvSpPr txBox="1"/>
            <p:nvPr/>
          </p:nvSpPr>
          <p:spPr>
            <a:xfrm>
              <a:off x="4597686" y="3914335"/>
              <a:ext cx="1542506" cy="1112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592208" y="4012818"/>
              <a:ext cx="1542507" cy="3459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муниципальных услуг, для которых утверждены технологические схемы, от общего количества муниципальных услуг, предоставление которых организуется в МФЦ согласно утвержденному в субъекте РФ перечню</a:t>
              </a:r>
              <a:endParaRPr lang="en-US" sz="1400" dirty="0"/>
            </a:p>
          </p:txBody>
        </p:sp>
      </p:grpSp>
      <p:grpSp>
        <p:nvGrpSpPr>
          <p:cNvPr id="48" name="Group 69"/>
          <p:cNvGrpSpPr/>
          <p:nvPr/>
        </p:nvGrpSpPr>
        <p:grpSpPr>
          <a:xfrm>
            <a:off x="5668587" y="2752197"/>
            <a:ext cx="3995915" cy="2078489"/>
            <a:chOff x="5255274" y="1712468"/>
            <a:chExt cx="2697127" cy="888516"/>
          </a:xfrm>
        </p:grpSpPr>
        <p:sp>
          <p:nvSpPr>
            <p:cNvPr id="53" name="Text Placeholder 3"/>
            <p:cNvSpPr txBox="1">
              <a:spLocks/>
            </p:cNvSpPr>
            <p:nvPr/>
          </p:nvSpPr>
          <p:spPr>
            <a:xfrm>
              <a:off x="5264745" y="1712468"/>
              <a:ext cx="2687656" cy="1184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ru-RU" sz="1800" b="1" dirty="0" smtClean="0">
                  <a:solidFill>
                    <a:schemeClr val="bg1"/>
                  </a:solidFill>
                  <a:latin typeface="+mj-lt"/>
                </a:rPr>
                <a:t>Особенности</a:t>
              </a:r>
              <a:endParaRPr lang="en-US" sz="1800" b="1" dirty="0" smtClean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5255274" y="1864198"/>
              <a:ext cx="2535705" cy="73678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buFont typeface="Arial" pitchFamily="34" charset="0"/>
                <a:buChar char="•"/>
              </a:pPr>
              <a:r>
                <a:rPr lang="ru-RU" sz="1400" dirty="0" smtClean="0">
                  <a:solidFill>
                    <a:schemeClr val="bg1"/>
                  </a:solidFill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</a:rPr>
                <a:t>разработка технологических схем проводится в отношении типизированных муниципальных услуг</a:t>
              </a:r>
            </a:p>
            <a:p>
              <a:pPr lvl="0" algn="l">
                <a:buFont typeface="Arial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</a:rPr>
                <a:t> показатель не используется при проведении оценки за 1, 2 и 3 квартал 2016 г.</a:t>
              </a:r>
            </a:p>
            <a:p>
              <a:pPr lvl="0" algn="l">
                <a:buFont typeface="Arial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</a:rPr>
                <a:t> не используется для городов федерального значения</a:t>
              </a:r>
            </a:p>
            <a:p>
              <a:pPr algn="l"/>
              <a:endParaRPr lang="ru-RU" sz="1400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9" y="420022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Использование ИАС МКГУ для оценки качества предоставления услуг в МФЦ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0,09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37" name="Group 49"/>
          <p:cNvGrpSpPr/>
          <p:nvPr/>
        </p:nvGrpSpPr>
        <p:grpSpPr>
          <a:xfrm>
            <a:off x="2194560" y="1955410"/>
            <a:ext cx="2473271" cy="2394823"/>
            <a:chOff x="953424" y="1486519"/>
            <a:chExt cx="2228412" cy="2228408"/>
          </a:xfrm>
          <a:solidFill>
            <a:schemeClr val="accent1"/>
          </a:solidFill>
        </p:grpSpPr>
        <p:sp>
          <p:nvSpPr>
            <p:cNvPr id="38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39" name="Oval 48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grpSp>
        <p:nvGrpSpPr>
          <p:cNvPr id="40" name="Group 50"/>
          <p:cNvGrpSpPr/>
          <p:nvPr/>
        </p:nvGrpSpPr>
        <p:grpSpPr>
          <a:xfrm>
            <a:off x="5955266" y="2450922"/>
            <a:ext cx="1755321" cy="1755318"/>
            <a:chOff x="953424" y="1486519"/>
            <a:chExt cx="2228412" cy="2228408"/>
          </a:xfrm>
          <a:solidFill>
            <a:schemeClr val="accent2"/>
          </a:solidFill>
        </p:grpSpPr>
        <p:sp>
          <p:nvSpPr>
            <p:cNvPr id="41" name="Freeform 5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43" name="Oval 52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</p:grp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3092064" y="2899335"/>
            <a:ext cx="660760" cy="550716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144"/>
          <p:cNvSpPr>
            <a:spLocks noEditPoints="1"/>
          </p:cNvSpPr>
          <p:nvPr/>
        </p:nvSpPr>
        <p:spPr bwMode="auto">
          <a:xfrm>
            <a:off x="6545930" y="3072446"/>
            <a:ext cx="535027" cy="414990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5" name="Group 38"/>
          <p:cNvGrpSpPr/>
          <p:nvPr/>
        </p:nvGrpSpPr>
        <p:grpSpPr>
          <a:xfrm>
            <a:off x="1026150" y="4299629"/>
            <a:ext cx="3770933" cy="1953816"/>
            <a:chOff x="868069" y="1388719"/>
            <a:chExt cx="2638736" cy="1144071"/>
          </a:xfrm>
        </p:grpSpPr>
        <p:sp>
          <p:nvSpPr>
            <p:cNvPr id="56" name="TextBox 55"/>
            <p:cNvSpPr txBox="1"/>
            <p:nvPr/>
          </p:nvSpPr>
          <p:spPr>
            <a:xfrm>
              <a:off x="868069" y="1388719"/>
              <a:ext cx="994959" cy="1621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85153" y="1649708"/>
              <a:ext cx="2621652" cy="88308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количество оцененных государственных федеральных услуг, предоставленных в МФЦ субъекта Российской Федерации за отчетный период, по отношению к количеству предоставленных федеральных услуг в МФЦ субъекта Российской Федерации</a:t>
              </a:r>
            </a:p>
          </p:txBody>
        </p:sp>
      </p:grpSp>
      <p:grpSp>
        <p:nvGrpSpPr>
          <p:cNvPr id="58" name="Group 38"/>
          <p:cNvGrpSpPr/>
          <p:nvPr/>
        </p:nvGrpSpPr>
        <p:grpSpPr>
          <a:xfrm flipH="1">
            <a:off x="5190976" y="4523183"/>
            <a:ext cx="3657601" cy="1216111"/>
            <a:chOff x="902917" y="1421481"/>
            <a:chExt cx="2621652" cy="644196"/>
          </a:xfrm>
        </p:grpSpPr>
        <p:sp>
          <p:nvSpPr>
            <p:cNvPr id="59" name="TextBox 58"/>
            <p:cNvSpPr txBox="1"/>
            <p:nvPr/>
          </p:nvSpPr>
          <p:spPr>
            <a:xfrm>
              <a:off x="905153" y="1421481"/>
              <a:ext cx="1090521" cy="14673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Особенности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02917" y="1609180"/>
              <a:ext cx="2621652" cy="45649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ru-RU" sz="1400" dirty="0" smtClean="0"/>
                <a:t>Оценка по одному факту оказания услуги может быть оставлена только один раз после получения заявителем результата оказания услуги</a:t>
              </a:r>
              <a:endParaRPr lang="en-US" sz="14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9" y="420022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800" b="1" cap="all" dirty="0" smtClean="0">
                <a:solidFill>
                  <a:schemeClr val="bg1"/>
                </a:solidFill>
              </a:rPr>
              <a:t>Расчет рейтинга</a:t>
            </a:r>
          </a:p>
        </p:txBody>
      </p:sp>
      <p:sp>
        <p:nvSpPr>
          <p:cNvPr id="21" name="Freeform 31"/>
          <p:cNvSpPr/>
          <p:nvPr/>
        </p:nvSpPr>
        <p:spPr>
          <a:xfrm>
            <a:off x="1041009" y="1969478"/>
            <a:ext cx="10128738" cy="2250830"/>
          </a:xfrm>
          <a:custGeom>
            <a:avLst/>
            <a:gdLst>
              <a:gd name="connsiteX0" fmla="*/ 0 w 1378565"/>
              <a:gd name="connsiteY0" fmla="*/ 126720 h 1267200"/>
              <a:gd name="connsiteX1" fmla="*/ 37116 w 1378565"/>
              <a:gd name="connsiteY1" fmla="*/ 37115 h 1267200"/>
              <a:gd name="connsiteX2" fmla="*/ 126721 w 1378565"/>
              <a:gd name="connsiteY2" fmla="*/ 0 h 1267200"/>
              <a:gd name="connsiteX3" fmla="*/ 1251845 w 1378565"/>
              <a:gd name="connsiteY3" fmla="*/ 0 h 1267200"/>
              <a:gd name="connsiteX4" fmla="*/ 1341450 w 1378565"/>
              <a:gd name="connsiteY4" fmla="*/ 37116 h 1267200"/>
              <a:gd name="connsiteX5" fmla="*/ 1378565 w 1378565"/>
              <a:gd name="connsiteY5" fmla="*/ 126721 h 1267200"/>
              <a:gd name="connsiteX6" fmla="*/ 1378565 w 1378565"/>
              <a:gd name="connsiteY6" fmla="*/ 1140480 h 1267200"/>
              <a:gd name="connsiteX7" fmla="*/ 1341450 w 1378565"/>
              <a:gd name="connsiteY7" fmla="*/ 1230085 h 1267200"/>
              <a:gd name="connsiteX8" fmla="*/ 1251845 w 1378565"/>
              <a:gd name="connsiteY8" fmla="*/ 1267200 h 1267200"/>
              <a:gd name="connsiteX9" fmla="*/ 126720 w 1378565"/>
              <a:gd name="connsiteY9" fmla="*/ 1267200 h 1267200"/>
              <a:gd name="connsiteX10" fmla="*/ 37115 w 1378565"/>
              <a:gd name="connsiteY10" fmla="*/ 1230084 h 1267200"/>
              <a:gd name="connsiteX11" fmla="*/ 0 w 1378565"/>
              <a:gd name="connsiteY11" fmla="*/ 1140479 h 1267200"/>
              <a:gd name="connsiteX12" fmla="*/ 0 w 1378565"/>
              <a:gd name="connsiteY12" fmla="*/ 126720 h 1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8565" h="1267200">
                <a:moveTo>
                  <a:pt x="0" y="126720"/>
                </a:moveTo>
                <a:cubicBezTo>
                  <a:pt x="0" y="93112"/>
                  <a:pt x="13351" y="60880"/>
                  <a:pt x="37116" y="37115"/>
                </a:cubicBezTo>
                <a:cubicBezTo>
                  <a:pt x="60881" y="13350"/>
                  <a:pt x="93112" y="0"/>
                  <a:pt x="126721" y="0"/>
                </a:cubicBezTo>
                <a:lnTo>
                  <a:pt x="1251845" y="0"/>
                </a:lnTo>
                <a:cubicBezTo>
                  <a:pt x="1285453" y="0"/>
                  <a:pt x="1317685" y="13351"/>
                  <a:pt x="1341450" y="37116"/>
                </a:cubicBezTo>
                <a:cubicBezTo>
                  <a:pt x="1365215" y="60881"/>
                  <a:pt x="1378565" y="93112"/>
                  <a:pt x="1378565" y="126721"/>
                </a:cubicBezTo>
                <a:lnTo>
                  <a:pt x="1378565" y="1140480"/>
                </a:lnTo>
                <a:cubicBezTo>
                  <a:pt x="1378565" y="1174088"/>
                  <a:pt x="1365214" y="1206320"/>
                  <a:pt x="1341450" y="1230085"/>
                </a:cubicBezTo>
                <a:cubicBezTo>
                  <a:pt x="1317685" y="1253850"/>
                  <a:pt x="1285454" y="1267200"/>
                  <a:pt x="1251845" y="1267200"/>
                </a:cubicBezTo>
                <a:lnTo>
                  <a:pt x="126720" y="1267200"/>
                </a:lnTo>
                <a:cubicBezTo>
                  <a:pt x="93112" y="1267200"/>
                  <a:pt x="60880" y="1253849"/>
                  <a:pt x="37115" y="1230084"/>
                </a:cubicBezTo>
                <a:cubicBezTo>
                  <a:pt x="13350" y="1206319"/>
                  <a:pt x="0" y="1174088"/>
                  <a:pt x="0" y="1140479"/>
                </a:cubicBezTo>
                <a:lnTo>
                  <a:pt x="0" y="126720"/>
                </a:lnTo>
                <a:close/>
              </a:path>
            </a:pathLst>
          </a:cu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3579" tIns="193579" rIns="193579" bIns="193579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200" kern="1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52023" y="2111383"/>
            <a:ext cx="970670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</a:t>
            </a:r>
            <a:r>
              <a:rPr lang="ru-RU" sz="2400" baseline="-25000" dirty="0" smtClean="0"/>
              <a:t>рейтинг </a:t>
            </a:r>
            <a:r>
              <a:rPr lang="ru-RU" sz="2400" dirty="0" smtClean="0"/>
              <a:t>= (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охват </a:t>
            </a:r>
            <a:r>
              <a:rPr lang="ru-RU" sz="2400" dirty="0" smtClean="0"/>
              <a:t>*0,16)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15 минут </a:t>
            </a:r>
            <a:r>
              <a:rPr lang="ru-RU" sz="2400" dirty="0" smtClean="0"/>
              <a:t>*0,16)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одно окно </a:t>
            </a:r>
            <a:r>
              <a:rPr lang="ru-RU" sz="2400" dirty="0" smtClean="0"/>
              <a:t>*0,09)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1376 </a:t>
            </a:r>
            <a:r>
              <a:rPr lang="ru-RU" sz="2400" dirty="0" smtClean="0"/>
              <a:t>*0,09) 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797 </a:t>
            </a:r>
            <a:r>
              <a:rPr lang="ru-RU" sz="2400" dirty="0" smtClean="0"/>
              <a:t>*0,09)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МКГУ</a:t>
            </a:r>
            <a:r>
              <a:rPr lang="ru-RU" sz="2400" dirty="0" smtClean="0"/>
              <a:t>*0,09)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21 </a:t>
            </a:r>
            <a:r>
              <a:rPr lang="ru-RU" sz="2400" dirty="0" smtClean="0"/>
              <a:t>*0,05)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поручения</a:t>
            </a:r>
            <a:r>
              <a:rPr lang="ru-RU" sz="2400" dirty="0" smtClean="0"/>
              <a:t> *0,05)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ДК</a:t>
            </a:r>
            <a:r>
              <a:rPr lang="ru-RU" sz="2400" dirty="0" smtClean="0"/>
              <a:t> *0,05) + 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ЖС</a:t>
            </a:r>
            <a:r>
              <a:rPr lang="ru-RU" sz="2400" dirty="0" smtClean="0"/>
              <a:t> *0,05) +(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бренд</a:t>
            </a:r>
            <a:r>
              <a:rPr lang="ru-RU" sz="2400" dirty="0" smtClean="0"/>
              <a:t> *0,05) + (</a:t>
            </a:r>
            <a:r>
              <a:rPr lang="en-US" sz="2400" dirty="0" smtClean="0"/>
              <a:t>I</a:t>
            </a:r>
            <a:r>
              <a:rPr lang="ru-RU" sz="2400" baseline="-25000" dirty="0" err="1" smtClean="0"/>
              <a:t>регТС</a:t>
            </a:r>
            <a:r>
              <a:rPr lang="ru-RU" sz="2400" dirty="0" smtClean="0"/>
              <a:t> *0,035) + (</a:t>
            </a:r>
            <a:r>
              <a:rPr lang="en-US" sz="2400" dirty="0" smtClean="0"/>
              <a:t>I</a:t>
            </a:r>
            <a:r>
              <a:rPr lang="ru-RU" sz="2400" baseline="-25000" dirty="0" err="1" smtClean="0"/>
              <a:t>мунТС</a:t>
            </a:r>
            <a:r>
              <a:rPr lang="ru-RU" sz="2400" dirty="0" smtClean="0"/>
              <a:t> *0,035) ) * </a:t>
            </a:r>
            <a:r>
              <a:rPr lang="en-US" sz="2400" dirty="0" smtClean="0"/>
              <a:t>I</a:t>
            </a:r>
            <a:r>
              <a:rPr lang="ru-RU" sz="2400" baseline="-25000" dirty="0" smtClean="0"/>
              <a:t>ИС,</a:t>
            </a:r>
          </a:p>
          <a:p>
            <a:endParaRPr lang="ru-RU" sz="2400" baseline="-25000" dirty="0" smtClean="0"/>
          </a:p>
          <a:p>
            <a:r>
              <a:rPr lang="ru-RU" sz="2000" dirty="0" smtClean="0"/>
              <a:t>где </a:t>
            </a:r>
            <a:r>
              <a:rPr lang="en-US" sz="2000" dirty="0" smtClean="0"/>
              <a:t>I</a:t>
            </a:r>
            <a:r>
              <a:rPr lang="ru-RU" sz="2000" baseline="-25000" dirty="0" smtClean="0"/>
              <a:t>ИС </a:t>
            </a:r>
            <a:r>
              <a:rPr lang="ru-RU" sz="2000" dirty="0" smtClean="0"/>
              <a:t>- доля заполненных полей в АИС МРС МФЦ от общего количества обязательных к заполнению полей системы</a:t>
            </a:r>
          </a:p>
          <a:p>
            <a:endParaRPr lang="ru-RU" sz="24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55077" y="5078437"/>
            <a:ext cx="10072467" cy="10410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34904" y="5352274"/>
            <a:ext cx="92565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nstantia" pitchFamily="18" charset="0"/>
              </a:rPr>
              <a:t>При выявлении факта недостоверности сведений, размещаемых в АИС МРС МФЦ, I</a:t>
            </a:r>
            <a:r>
              <a:rPr kumimoji="0" lang="ru-RU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Constantia" pitchFamily="18" charset="0"/>
              </a:rPr>
              <a:t>ИС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nstantia" pitchFamily="18" charset="0"/>
              </a:rPr>
              <a:t> будет считаться равным 0, при этом итоговая оценка субъекта РФ, также будет считаться равной 0.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574766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cap="all" dirty="0" smtClean="0">
                <a:solidFill>
                  <a:schemeClr val="bg1"/>
                </a:solidFill>
              </a:rPr>
              <a:t>Порядок внесения информации в АИС МРС МФЦ. Внесение ежемесячной отчетности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1069145" y="2180493"/>
          <a:ext cx="10100603" cy="2321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1069145" y="5359790"/>
            <a:ext cx="10044332" cy="787791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52025" y="5375125"/>
            <a:ext cx="97770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/>
              <a:t>По истечении периода ввода данных удаление отчетов субъектов РФ  ЗАПРЕЩЕНО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574766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400" b="1" cap="all" dirty="0" smtClean="0">
                <a:solidFill>
                  <a:schemeClr val="bg1"/>
                </a:solidFill>
              </a:rPr>
              <a:t>Порядок внесения информации в АИС МРС МФЦ. Внесение данных о вновь созданных объектах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3541" y="1978241"/>
            <a:ext cx="617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Объектами мониторинга в АИС МРС МФЦ являются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50167" y="2461847"/>
          <a:ext cx="7990448" cy="3432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9101797" y="1983545"/>
            <a:ext cx="2335237" cy="2208627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00271" y="2032001"/>
            <a:ext cx="21242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 2016 года в АИС МРС МФЦ </a:t>
            </a:r>
            <a:r>
              <a:rPr lang="ru-RU" sz="1600" b="1" dirty="0" smtClean="0"/>
              <a:t>отражаются только действующие объекты</a:t>
            </a:r>
            <a:r>
              <a:rPr lang="ru-RU" sz="1600" dirty="0" smtClean="0"/>
              <a:t> (плановые объекты не отражаются).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24689" y="4586068"/>
            <a:ext cx="3784209" cy="1758461"/>
          </a:xfrm>
          <a:prstGeom prst="round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778094" y="4686945"/>
            <a:ext cx="34849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Действующими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считаются объекты, в которых осуществляется предоставление государственных и муниципальных услуг (идет обслуживание граждан).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0" y="348343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Заголовок 26"/>
          <p:cNvSpPr>
            <a:spLocks noGrp="1"/>
          </p:cNvSpPr>
          <p:nvPr>
            <p:ph type="ctrTitle"/>
          </p:nvPr>
        </p:nvSpPr>
        <p:spPr>
          <a:xfrm>
            <a:off x="388259" y="493486"/>
            <a:ext cx="11513456" cy="69668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Основные мероприятия по проведению оценки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30"/>
          <p:cNvGrpSpPr/>
          <p:nvPr/>
        </p:nvGrpSpPr>
        <p:grpSpPr>
          <a:xfrm>
            <a:off x="1155840" y="1865032"/>
            <a:ext cx="10673303" cy="895976"/>
            <a:chOff x="1315498" y="970331"/>
            <a:chExt cx="3741460" cy="895976"/>
          </a:xfrm>
        </p:grpSpPr>
        <p:sp>
          <p:nvSpPr>
            <p:cNvPr id="63" name="Text Placeholder 3"/>
            <p:cNvSpPr txBox="1">
              <a:spLocks/>
            </p:cNvSpPr>
            <p:nvPr/>
          </p:nvSpPr>
          <p:spPr>
            <a:xfrm>
              <a:off x="1320586" y="970331"/>
              <a:ext cx="1573261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accent1"/>
                  </a:solidFill>
                  <a:latin typeface="+mn-lt"/>
                  <a:cs typeface="+mn-cs"/>
                </a:rPr>
                <a:t>Сентябрь 2014г.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315498" y="1250754"/>
              <a:ext cx="3741460" cy="615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+mn-lt"/>
                </a:rPr>
                <a:t>Одобрение подходов к проведению оценки протоколом заседания Правительственной комиссии по проведению административной реформы от 9 сентября 2014 г. № 140</a:t>
              </a:r>
              <a:endParaRPr lang="en-US" sz="20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65" name="Text Placeholder 3"/>
          <p:cNvSpPr txBox="1">
            <a:spLocks/>
          </p:cNvSpPr>
          <p:nvPr/>
        </p:nvSpPr>
        <p:spPr>
          <a:xfrm>
            <a:off x="704106" y="2073853"/>
            <a:ext cx="312586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42380" y="2903347"/>
            <a:ext cx="312586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75008" y="3616726"/>
            <a:ext cx="312586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77" name="Text Placeholder 3"/>
          <p:cNvSpPr txBox="1">
            <a:spLocks/>
          </p:cNvSpPr>
          <p:nvPr/>
        </p:nvSpPr>
        <p:spPr>
          <a:xfrm>
            <a:off x="733133" y="4315590"/>
            <a:ext cx="312586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754905" y="5030766"/>
            <a:ext cx="312586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noProof="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5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9" name="Group 30"/>
          <p:cNvGrpSpPr/>
          <p:nvPr/>
        </p:nvGrpSpPr>
        <p:grpSpPr>
          <a:xfrm>
            <a:off x="1177612" y="2917318"/>
            <a:ext cx="10673303" cy="625974"/>
            <a:chOff x="1315498" y="970331"/>
            <a:chExt cx="3741460" cy="625974"/>
          </a:xfrm>
        </p:grpSpPr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1320586" y="970331"/>
              <a:ext cx="1573261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accent1"/>
                  </a:solidFill>
                  <a:latin typeface="+mn-lt"/>
                  <a:cs typeface="+mn-cs"/>
                </a:rPr>
                <a:t>Декабрь 2014 – сентябрь 2015гг.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Text Placeholder 3"/>
            <p:cNvSpPr txBox="1">
              <a:spLocks/>
            </p:cNvSpPr>
            <p:nvPr/>
          </p:nvSpPr>
          <p:spPr>
            <a:xfrm>
              <a:off x="1315498" y="1288528"/>
              <a:ext cx="374146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+mn-lt"/>
                </a:rPr>
                <a:t>Проведение Минэкономразвития России апробации оценки</a:t>
              </a:r>
            </a:p>
          </p:txBody>
        </p:sp>
      </p:grpSp>
      <p:grpSp>
        <p:nvGrpSpPr>
          <p:cNvPr id="85" name="Group 30"/>
          <p:cNvGrpSpPr/>
          <p:nvPr/>
        </p:nvGrpSpPr>
        <p:grpSpPr>
          <a:xfrm>
            <a:off x="1175656" y="3664803"/>
            <a:ext cx="10653489" cy="625974"/>
            <a:chOff x="1315498" y="970331"/>
            <a:chExt cx="3741460" cy="625974"/>
          </a:xfrm>
        </p:grpSpPr>
        <p:sp>
          <p:nvSpPr>
            <p:cNvPr id="86" name="Text Placeholder 3"/>
            <p:cNvSpPr txBox="1">
              <a:spLocks/>
            </p:cNvSpPr>
            <p:nvPr/>
          </p:nvSpPr>
          <p:spPr>
            <a:xfrm>
              <a:off x="1320586" y="970331"/>
              <a:ext cx="1573261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accent1"/>
                  </a:solidFill>
                  <a:latin typeface="+mn-lt"/>
                  <a:cs typeface="+mn-cs"/>
                </a:rPr>
                <a:t>2015г.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7" name="Text Placeholder 3"/>
            <p:cNvSpPr txBox="1">
              <a:spLocks/>
            </p:cNvSpPr>
            <p:nvPr/>
          </p:nvSpPr>
          <p:spPr>
            <a:xfrm>
              <a:off x="1315498" y="1288528"/>
              <a:ext cx="374146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+mn-lt"/>
                </a:rPr>
                <a:t>Формирование системы оценки в АИС МРС МФЦ</a:t>
              </a:r>
            </a:p>
          </p:txBody>
        </p:sp>
      </p:grpSp>
      <p:grpSp>
        <p:nvGrpSpPr>
          <p:cNvPr id="88" name="Group 30"/>
          <p:cNvGrpSpPr/>
          <p:nvPr/>
        </p:nvGrpSpPr>
        <p:grpSpPr>
          <a:xfrm>
            <a:off x="1184869" y="4346975"/>
            <a:ext cx="10673303" cy="625974"/>
            <a:chOff x="1315498" y="970331"/>
            <a:chExt cx="3741460" cy="625974"/>
          </a:xfrm>
        </p:grpSpPr>
        <p:sp>
          <p:nvSpPr>
            <p:cNvPr id="89" name="Text Placeholder 3"/>
            <p:cNvSpPr txBox="1">
              <a:spLocks/>
            </p:cNvSpPr>
            <p:nvPr/>
          </p:nvSpPr>
          <p:spPr>
            <a:xfrm>
              <a:off x="1320586" y="970331"/>
              <a:ext cx="1573261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accent1"/>
                  </a:solidFill>
                  <a:latin typeface="+mn-lt"/>
                  <a:cs typeface="+mn-cs"/>
                </a:rPr>
                <a:t>Сентябрь 2015.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0" name="Text Placeholder 3"/>
            <p:cNvSpPr txBox="1">
              <a:spLocks/>
            </p:cNvSpPr>
            <p:nvPr/>
          </p:nvSpPr>
          <p:spPr>
            <a:xfrm>
              <a:off x="1315498" y="1288528"/>
              <a:ext cx="374146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+mn-lt"/>
                </a:rPr>
                <a:t>Уточнение системы показателей оценки</a:t>
              </a: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1155840" y="5058175"/>
            <a:ext cx="10673303" cy="625974"/>
            <a:chOff x="1315498" y="970331"/>
            <a:chExt cx="3741460" cy="625974"/>
          </a:xfrm>
        </p:grpSpPr>
        <p:sp>
          <p:nvSpPr>
            <p:cNvPr id="92" name="Text Placeholder 3"/>
            <p:cNvSpPr txBox="1">
              <a:spLocks/>
            </p:cNvSpPr>
            <p:nvPr/>
          </p:nvSpPr>
          <p:spPr>
            <a:xfrm>
              <a:off x="1320586" y="970331"/>
              <a:ext cx="1573261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accent1"/>
                  </a:solidFill>
                  <a:latin typeface="+mn-lt"/>
                  <a:cs typeface="+mn-cs"/>
                </a:rPr>
                <a:t>2015 г. – 2016гг.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3" name="Text Placeholder 3"/>
            <p:cNvSpPr txBox="1">
              <a:spLocks/>
            </p:cNvSpPr>
            <p:nvPr/>
          </p:nvSpPr>
          <p:spPr>
            <a:xfrm>
              <a:off x="1315498" y="1288528"/>
              <a:ext cx="374146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+mn-lt"/>
                </a:rPr>
                <a:t>Формирование ежеквартальных рейтингов субъектов РФ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4627" y="1622726"/>
          <a:ext cx="11473545" cy="492321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473545"/>
              </a:tblGrid>
              <a:tr h="3703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+mn-lt"/>
                        </a:rPr>
                        <a:t>1. Охват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+mn-lt"/>
                        </a:rPr>
                        <a:t>2.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Время ожидания в очереди в МФЦ</a:t>
                      </a:r>
                    </a:p>
                  </a:txBody>
                  <a:tcPr/>
                </a:tc>
              </a:tr>
              <a:tr h="3850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atin typeface="+mn-lt"/>
                        </a:rPr>
                        <a:t>3.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принципа «одного окна» в окнах МФЦ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atin typeface="+mn-lt"/>
                        </a:rPr>
                        <a:t>4.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МФЦ требованиям ПП № 1376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/>
                </a:tc>
              </a:tr>
              <a:tr h="4185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atin typeface="+mn-lt"/>
                        </a:rPr>
                        <a:t>5.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перечня федеральных услуг требованиям ПП  № 797 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atin typeface="+mn-lt"/>
                        </a:rPr>
                        <a:t>6.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ИТ-инфраструктуры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МФЦ требованиям Приказа № 21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+mn-lt"/>
                        </a:rPr>
                        <a:t>7.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поручений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+mn-lt"/>
                        </a:rPr>
                        <a:t>8.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Исполнение плана мероприятий («дорожной карты»)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+mn-lt"/>
                        </a:rPr>
                        <a:t>9.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предоставления услуг в МФЦ по «жизненным ситуациям» </a:t>
                      </a: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+mn-lt"/>
                        </a:rPr>
                        <a:t>10.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МФЦ фирменному стилю</a:t>
                      </a:r>
                    </a:p>
                  </a:txBody>
                  <a:tcPr/>
                </a:tc>
              </a:tr>
              <a:tr h="3850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 Разработка технологических схем по региональным услугам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 Разработка технологических схем по муниципальным услугам </a:t>
                      </a:r>
                    </a:p>
                  </a:txBody>
                  <a:tcPr/>
                </a:tc>
              </a:tr>
              <a:tr h="370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 ИАС МКГУ для оценки качества предоставления услуг в МФЦ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26"/>
          <p:cNvSpPr>
            <a:spLocks noGrp="1"/>
          </p:cNvSpPr>
          <p:nvPr>
            <p:ph type="ctrTitle"/>
          </p:nvPr>
        </p:nvSpPr>
        <p:spPr>
          <a:xfrm>
            <a:off x="388259" y="522515"/>
            <a:ext cx="11513456" cy="69668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Перечень показателей оценки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44715" y="638630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Доля граждан, имеющих доступ к получению государственных и муниципальных услуг по принципу "одного окна" по месту пребывания, в том числе в МФЦ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0,16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1" name="Flowchart: Off-page Connector 24"/>
          <p:cNvSpPr/>
          <p:nvPr/>
        </p:nvSpPr>
        <p:spPr>
          <a:xfrm>
            <a:off x="316960" y="1977389"/>
            <a:ext cx="1865393" cy="1811988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800" b="1" dirty="0" smtClean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2" name="Flowchart: Off-page Connector 30"/>
          <p:cNvSpPr/>
          <p:nvPr/>
        </p:nvSpPr>
        <p:spPr>
          <a:xfrm>
            <a:off x="360503" y="4188764"/>
            <a:ext cx="1865393" cy="1811993"/>
          </a:xfrm>
          <a:prstGeom prst="flowChartOffpage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61806" y="2126118"/>
            <a:ext cx="6957966" cy="1197653"/>
            <a:chOff x="5638262" y="1490977"/>
            <a:chExt cx="2649923" cy="359705"/>
          </a:xfrm>
        </p:grpSpPr>
        <p:sp>
          <p:nvSpPr>
            <p:cNvPr id="34" name="TextBox 33"/>
            <p:cNvSpPr txBox="1"/>
            <p:nvPr/>
          </p:nvSpPr>
          <p:spPr>
            <a:xfrm>
              <a:off x="5638263" y="1490977"/>
              <a:ext cx="551702" cy="12827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38262" y="1651144"/>
              <a:ext cx="2649923" cy="1995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граждан, имеющих доступ к получению государственных и муниципальных услуг в МФЦ, от общего количества граждан субъекта РФ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2490834" y="4314885"/>
            <a:ext cx="6812823" cy="1111158"/>
            <a:chOff x="5638262" y="2476031"/>
            <a:chExt cx="2649923" cy="438018"/>
          </a:xfrm>
        </p:grpSpPr>
        <p:sp>
          <p:nvSpPr>
            <p:cNvPr id="37" name="TextBox 36"/>
            <p:cNvSpPr txBox="1"/>
            <p:nvPr/>
          </p:nvSpPr>
          <p:spPr>
            <a:xfrm>
              <a:off x="5638263" y="2476031"/>
              <a:ext cx="752927" cy="1091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Порядок расчета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638262" y="2659266"/>
              <a:ext cx="2649923" cy="25478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В соответствии с Методикой, утвержденной Правительственной комиссией по проведению административной реформы и Соглашениями с Минэкономразвития России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41" name="book14-filtered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73546" y="2206172"/>
            <a:ext cx="1085009" cy="115706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binary7-filtered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13476" y="4513943"/>
            <a:ext cx="1402215" cy="11447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44715" y="638630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Соблюдение требования ко времени ожидания в очереди для подачи документов и получения результата услуги в МФЦ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0,16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7" name="Group 38"/>
          <p:cNvGrpSpPr/>
          <p:nvPr/>
        </p:nvGrpSpPr>
        <p:grpSpPr>
          <a:xfrm>
            <a:off x="644107" y="2250247"/>
            <a:ext cx="6584007" cy="1393919"/>
            <a:chOff x="644107" y="1330751"/>
            <a:chExt cx="3874553" cy="816221"/>
          </a:xfrm>
          <a:solidFill>
            <a:schemeClr val="accent2"/>
          </a:solidFill>
        </p:grpSpPr>
        <p:sp>
          <p:nvSpPr>
            <p:cNvPr id="18" name="Rounded Rectangle 37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ounded Rectangle 32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Isosceles Triangle 3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38"/>
          <p:cNvGrpSpPr/>
          <p:nvPr/>
        </p:nvGrpSpPr>
        <p:grpSpPr>
          <a:xfrm>
            <a:off x="1842076" y="2456763"/>
            <a:ext cx="4483990" cy="876598"/>
            <a:chOff x="868069" y="1388718"/>
            <a:chExt cx="2638736" cy="513298"/>
          </a:xfrm>
        </p:grpSpPr>
        <p:sp>
          <p:nvSpPr>
            <p:cNvPr id="22" name="TextBox 21"/>
            <p:cNvSpPr txBox="1"/>
            <p:nvPr/>
          </p:nvSpPr>
          <p:spPr>
            <a:xfrm>
              <a:off x="868069" y="1388718"/>
              <a:ext cx="836738" cy="1621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  <a:latin typeface="+mj-lt"/>
                </a:rPr>
                <a:t>Содержание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85153" y="1649707"/>
              <a:ext cx="2621652" cy="25230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среднее время ожидания в очереди по всем МФЦ субъекта РФ по всем услугам за квартал</a:t>
              </a:r>
            </a:p>
          </p:txBody>
        </p:sp>
      </p:grpSp>
      <p:grpSp>
        <p:nvGrpSpPr>
          <p:cNvPr id="24" name="Group 81"/>
          <p:cNvGrpSpPr/>
          <p:nvPr/>
        </p:nvGrpSpPr>
        <p:grpSpPr>
          <a:xfrm>
            <a:off x="749705" y="2428076"/>
            <a:ext cx="983956" cy="960553"/>
            <a:chOff x="735191" y="1461827"/>
            <a:chExt cx="579038" cy="562460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735191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 smtClean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  <p:sp>
          <p:nvSpPr>
            <p:cNvPr id="26" name="Freeform 245"/>
            <p:cNvSpPr>
              <a:spLocks/>
            </p:cNvSpPr>
            <p:nvPr/>
          </p:nvSpPr>
          <p:spPr bwMode="auto">
            <a:xfrm>
              <a:off x="908029" y="1626376"/>
              <a:ext cx="233363" cy="23336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7" name="Group 73"/>
          <p:cNvGrpSpPr/>
          <p:nvPr/>
        </p:nvGrpSpPr>
        <p:grpSpPr>
          <a:xfrm flipH="1">
            <a:off x="1518741" y="4642232"/>
            <a:ext cx="7314343" cy="1540854"/>
            <a:chOff x="644107" y="1330751"/>
            <a:chExt cx="3874553" cy="81622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8" name="Rounded Rectangle 74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ounded Rectangle 75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Isosceles Triangle 7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3" name="Group 38"/>
          <p:cNvGrpSpPr/>
          <p:nvPr/>
        </p:nvGrpSpPr>
        <p:grpSpPr>
          <a:xfrm flipH="1">
            <a:off x="1805961" y="4718187"/>
            <a:ext cx="5683408" cy="1232120"/>
            <a:chOff x="902917" y="1412999"/>
            <a:chExt cx="2621652" cy="652676"/>
          </a:xfrm>
        </p:grpSpPr>
        <p:sp>
          <p:nvSpPr>
            <p:cNvPr id="36" name="TextBox 35"/>
            <p:cNvSpPr txBox="1"/>
            <p:nvPr/>
          </p:nvSpPr>
          <p:spPr>
            <a:xfrm>
              <a:off x="905152" y="1412999"/>
              <a:ext cx="1146723" cy="1636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ru-RU" b="1" dirty="0" smtClean="0">
                  <a:solidFill>
                    <a:schemeClr val="bg1"/>
                  </a:solidFill>
                  <a:latin typeface="+mj-lt"/>
                </a:rPr>
                <a:t>Порядок расчета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02917" y="1609178"/>
              <a:ext cx="2621652" cy="45649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ru-RU" sz="1400" dirty="0" smtClean="0"/>
                <a:t>При расчете показателя используется принцип «средневзвешенного». Если среднее время превышает 15 минут, показатель не выполняется (0%). Если среднее время меньше или равно 15 минут, показатель выполняется (100%).</a:t>
              </a:r>
              <a:endParaRPr lang="en-US" sz="1400" dirty="0" smtClean="0"/>
            </a:p>
          </p:txBody>
        </p:sp>
      </p:grpSp>
      <p:grpSp>
        <p:nvGrpSpPr>
          <p:cNvPr id="40" name="Group 97"/>
          <p:cNvGrpSpPr/>
          <p:nvPr/>
        </p:nvGrpSpPr>
        <p:grpSpPr>
          <a:xfrm>
            <a:off x="7558880" y="4814627"/>
            <a:ext cx="1093102" cy="1061806"/>
            <a:chOff x="7840715" y="1461827"/>
            <a:chExt cx="579038" cy="562460"/>
          </a:xfrm>
        </p:grpSpPr>
        <p:sp>
          <p:nvSpPr>
            <p:cNvPr id="43" name="Oval 80"/>
            <p:cNvSpPr>
              <a:spLocks noChangeAspect="1"/>
            </p:cNvSpPr>
            <p:nvPr/>
          </p:nvSpPr>
          <p:spPr>
            <a:xfrm flipH="1">
              <a:off x="7840715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 smtClean="0">
                <a:solidFill>
                  <a:schemeClr val="accent4"/>
                </a:solidFill>
                <a:latin typeface="FontAwesome" pitchFamily="2" charset="0"/>
              </a:endParaRPr>
            </a:p>
          </p:txBody>
        </p:sp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7996884" y="1643045"/>
              <a:ext cx="266700" cy="200025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5" name="Freeform 39"/>
          <p:cNvSpPr>
            <a:spLocks noEditPoints="1"/>
          </p:cNvSpPr>
          <p:nvPr/>
        </p:nvSpPr>
        <p:spPr bwMode="auto">
          <a:xfrm>
            <a:off x="8086230" y="2597146"/>
            <a:ext cx="1265238" cy="1266825"/>
          </a:xfrm>
          <a:custGeom>
            <a:avLst/>
            <a:gdLst/>
            <a:ahLst/>
            <a:cxnLst>
              <a:cxn ang="0">
                <a:pos x="1638" y="819"/>
              </a:cxn>
              <a:cxn ang="0">
                <a:pos x="819" y="0"/>
              </a:cxn>
              <a:cxn ang="0">
                <a:pos x="0" y="819"/>
              </a:cxn>
              <a:cxn ang="0">
                <a:pos x="819" y="1638"/>
              </a:cxn>
              <a:cxn ang="0">
                <a:pos x="1638" y="819"/>
              </a:cxn>
              <a:cxn ang="0">
                <a:pos x="102" y="819"/>
              </a:cxn>
              <a:cxn ang="0">
                <a:pos x="819" y="102"/>
              </a:cxn>
              <a:cxn ang="0">
                <a:pos x="1536" y="819"/>
              </a:cxn>
              <a:cxn ang="0">
                <a:pos x="819" y="1536"/>
              </a:cxn>
              <a:cxn ang="0">
                <a:pos x="102" y="819"/>
              </a:cxn>
              <a:cxn ang="0">
                <a:pos x="819" y="819"/>
              </a:cxn>
              <a:cxn ang="0">
                <a:pos x="819" y="205"/>
              </a:cxn>
              <a:cxn ang="0">
                <a:pos x="1434" y="819"/>
              </a:cxn>
              <a:cxn ang="0">
                <a:pos x="819" y="819"/>
              </a:cxn>
              <a:cxn ang="0">
                <a:pos x="401" y="519"/>
              </a:cxn>
              <a:cxn ang="0">
                <a:pos x="350" y="607"/>
              </a:cxn>
              <a:cxn ang="0">
                <a:pos x="262" y="556"/>
              </a:cxn>
              <a:cxn ang="0">
                <a:pos x="313" y="468"/>
              </a:cxn>
              <a:cxn ang="0">
                <a:pos x="401" y="519"/>
              </a:cxn>
              <a:cxn ang="0">
                <a:pos x="1237" y="1119"/>
              </a:cxn>
              <a:cxn ang="0">
                <a:pos x="1288" y="1031"/>
              </a:cxn>
              <a:cxn ang="0">
                <a:pos x="1377" y="1082"/>
              </a:cxn>
              <a:cxn ang="0">
                <a:pos x="1326" y="1171"/>
              </a:cxn>
              <a:cxn ang="0">
                <a:pos x="1237" y="1119"/>
              </a:cxn>
              <a:cxn ang="0">
                <a:pos x="608" y="350"/>
              </a:cxn>
              <a:cxn ang="0">
                <a:pos x="519" y="401"/>
              </a:cxn>
              <a:cxn ang="0">
                <a:pos x="468" y="313"/>
              </a:cxn>
              <a:cxn ang="0">
                <a:pos x="556" y="261"/>
              </a:cxn>
              <a:cxn ang="0">
                <a:pos x="608" y="350"/>
              </a:cxn>
              <a:cxn ang="0">
                <a:pos x="1031" y="1288"/>
              </a:cxn>
              <a:cxn ang="0">
                <a:pos x="1120" y="1237"/>
              </a:cxn>
              <a:cxn ang="0">
                <a:pos x="1171" y="1326"/>
              </a:cxn>
              <a:cxn ang="0">
                <a:pos x="1082" y="1377"/>
              </a:cxn>
              <a:cxn ang="0">
                <a:pos x="1031" y="1288"/>
              </a:cxn>
              <a:cxn ang="0">
                <a:pos x="870" y="1331"/>
              </a:cxn>
              <a:cxn ang="0">
                <a:pos x="870" y="1434"/>
              </a:cxn>
              <a:cxn ang="0">
                <a:pos x="768" y="1434"/>
              </a:cxn>
              <a:cxn ang="0">
                <a:pos x="768" y="1331"/>
              </a:cxn>
              <a:cxn ang="0">
                <a:pos x="870" y="1331"/>
              </a:cxn>
              <a:cxn ang="0">
                <a:pos x="608" y="1288"/>
              </a:cxn>
              <a:cxn ang="0">
                <a:pos x="556" y="1377"/>
              </a:cxn>
              <a:cxn ang="0">
                <a:pos x="468" y="1326"/>
              </a:cxn>
              <a:cxn ang="0">
                <a:pos x="519" y="1237"/>
              </a:cxn>
              <a:cxn ang="0">
                <a:pos x="608" y="1288"/>
              </a:cxn>
              <a:cxn ang="0">
                <a:pos x="401" y="1119"/>
              </a:cxn>
              <a:cxn ang="0">
                <a:pos x="313" y="1171"/>
              </a:cxn>
              <a:cxn ang="0">
                <a:pos x="261" y="1082"/>
              </a:cxn>
              <a:cxn ang="0">
                <a:pos x="350" y="1031"/>
              </a:cxn>
              <a:cxn ang="0">
                <a:pos x="401" y="1119"/>
              </a:cxn>
              <a:cxn ang="0">
                <a:pos x="307" y="870"/>
              </a:cxn>
              <a:cxn ang="0">
                <a:pos x="205" y="870"/>
              </a:cxn>
              <a:cxn ang="0">
                <a:pos x="205" y="768"/>
              </a:cxn>
              <a:cxn ang="0">
                <a:pos x="307" y="768"/>
              </a:cxn>
              <a:cxn ang="0">
                <a:pos x="307" y="870"/>
              </a:cxn>
              <a:cxn ang="0">
                <a:pos x="307" y="870"/>
              </a:cxn>
              <a:cxn ang="0">
                <a:pos x="307" y="870"/>
              </a:cxn>
            </a:cxnLst>
            <a:rect l="0" t="0" r="r" b="b"/>
            <a:pathLst>
              <a:path w="1638" h="1638">
                <a:moveTo>
                  <a:pt x="1638" y="819"/>
                </a:moveTo>
                <a:cubicBezTo>
                  <a:pt x="1638" y="367"/>
                  <a:pt x="1272" y="0"/>
                  <a:pt x="819" y="0"/>
                </a:cubicBezTo>
                <a:cubicBezTo>
                  <a:pt x="367" y="0"/>
                  <a:pt x="0" y="367"/>
                  <a:pt x="0" y="819"/>
                </a:cubicBezTo>
                <a:cubicBezTo>
                  <a:pt x="0" y="1272"/>
                  <a:pt x="367" y="1638"/>
                  <a:pt x="819" y="1638"/>
                </a:cubicBezTo>
                <a:cubicBezTo>
                  <a:pt x="1272" y="1638"/>
                  <a:pt x="1638" y="1272"/>
                  <a:pt x="1638" y="819"/>
                </a:cubicBezTo>
                <a:close/>
                <a:moveTo>
                  <a:pt x="102" y="819"/>
                </a:moveTo>
                <a:cubicBezTo>
                  <a:pt x="102" y="424"/>
                  <a:pt x="424" y="102"/>
                  <a:pt x="819" y="102"/>
                </a:cubicBezTo>
                <a:cubicBezTo>
                  <a:pt x="1214" y="102"/>
                  <a:pt x="1536" y="424"/>
                  <a:pt x="1536" y="819"/>
                </a:cubicBezTo>
                <a:cubicBezTo>
                  <a:pt x="1536" y="1214"/>
                  <a:pt x="1214" y="1536"/>
                  <a:pt x="819" y="1536"/>
                </a:cubicBezTo>
                <a:cubicBezTo>
                  <a:pt x="424" y="1536"/>
                  <a:pt x="102" y="1214"/>
                  <a:pt x="102" y="819"/>
                </a:cubicBezTo>
                <a:close/>
                <a:moveTo>
                  <a:pt x="819" y="819"/>
                </a:moveTo>
                <a:cubicBezTo>
                  <a:pt x="819" y="205"/>
                  <a:pt x="819" y="205"/>
                  <a:pt x="819" y="205"/>
                </a:cubicBezTo>
                <a:cubicBezTo>
                  <a:pt x="1159" y="205"/>
                  <a:pt x="1434" y="480"/>
                  <a:pt x="1434" y="819"/>
                </a:cubicBezTo>
                <a:lnTo>
                  <a:pt x="819" y="819"/>
                </a:lnTo>
                <a:close/>
                <a:moveTo>
                  <a:pt x="401" y="519"/>
                </a:moveTo>
                <a:cubicBezTo>
                  <a:pt x="350" y="607"/>
                  <a:pt x="350" y="607"/>
                  <a:pt x="350" y="607"/>
                </a:cubicBezTo>
                <a:cubicBezTo>
                  <a:pt x="262" y="556"/>
                  <a:pt x="262" y="556"/>
                  <a:pt x="262" y="556"/>
                </a:cubicBezTo>
                <a:cubicBezTo>
                  <a:pt x="313" y="468"/>
                  <a:pt x="313" y="468"/>
                  <a:pt x="313" y="468"/>
                </a:cubicBezTo>
                <a:lnTo>
                  <a:pt x="401" y="519"/>
                </a:lnTo>
                <a:close/>
                <a:moveTo>
                  <a:pt x="1237" y="1119"/>
                </a:moveTo>
                <a:cubicBezTo>
                  <a:pt x="1288" y="1031"/>
                  <a:pt x="1288" y="1031"/>
                  <a:pt x="1288" y="1031"/>
                </a:cubicBezTo>
                <a:cubicBezTo>
                  <a:pt x="1377" y="1082"/>
                  <a:pt x="1377" y="1082"/>
                  <a:pt x="1377" y="1082"/>
                </a:cubicBezTo>
                <a:cubicBezTo>
                  <a:pt x="1326" y="1171"/>
                  <a:pt x="1326" y="1171"/>
                  <a:pt x="1326" y="1171"/>
                </a:cubicBezTo>
                <a:lnTo>
                  <a:pt x="1237" y="1119"/>
                </a:lnTo>
                <a:close/>
                <a:moveTo>
                  <a:pt x="608" y="350"/>
                </a:moveTo>
                <a:cubicBezTo>
                  <a:pt x="519" y="401"/>
                  <a:pt x="519" y="401"/>
                  <a:pt x="519" y="401"/>
                </a:cubicBezTo>
                <a:cubicBezTo>
                  <a:pt x="468" y="313"/>
                  <a:pt x="468" y="313"/>
                  <a:pt x="468" y="313"/>
                </a:cubicBezTo>
                <a:cubicBezTo>
                  <a:pt x="556" y="261"/>
                  <a:pt x="556" y="261"/>
                  <a:pt x="556" y="261"/>
                </a:cubicBezTo>
                <a:lnTo>
                  <a:pt x="608" y="350"/>
                </a:lnTo>
                <a:close/>
                <a:moveTo>
                  <a:pt x="1031" y="1288"/>
                </a:moveTo>
                <a:cubicBezTo>
                  <a:pt x="1120" y="1237"/>
                  <a:pt x="1120" y="1237"/>
                  <a:pt x="1120" y="1237"/>
                </a:cubicBezTo>
                <a:cubicBezTo>
                  <a:pt x="1171" y="1326"/>
                  <a:pt x="1171" y="1326"/>
                  <a:pt x="1171" y="1326"/>
                </a:cubicBezTo>
                <a:cubicBezTo>
                  <a:pt x="1082" y="1377"/>
                  <a:pt x="1082" y="1377"/>
                  <a:pt x="1082" y="1377"/>
                </a:cubicBezTo>
                <a:lnTo>
                  <a:pt x="1031" y="1288"/>
                </a:lnTo>
                <a:close/>
                <a:moveTo>
                  <a:pt x="870" y="1331"/>
                </a:moveTo>
                <a:cubicBezTo>
                  <a:pt x="870" y="1434"/>
                  <a:pt x="870" y="1434"/>
                  <a:pt x="870" y="1434"/>
                </a:cubicBezTo>
                <a:cubicBezTo>
                  <a:pt x="768" y="1434"/>
                  <a:pt x="768" y="1434"/>
                  <a:pt x="768" y="1434"/>
                </a:cubicBezTo>
                <a:cubicBezTo>
                  <a:pt x="768" y="1331"/>
                  <a:pt x="768" y="1331"/>
                  <a:pt x="768" y="1331"/>
                </a:cubicBezTo>
                <a:lnTo>
                  <a:pt x="870" y="1331"/>
                </a:lnTo>
                <a:close/>
                <a:moveTo>
                  <a:pt x="608" y="1288"/>
                </a:moveTo>
                <a:cubicBezTo>
                  <a:pt x="556" y="1377"/>
                  <a:pt x="556" y="1377"/>
                  <a:pt x="556" y="1377"/>
                </a:cubicBezTo>
                <a:cubicBezTo>
                  <a:pt x="468" y="1326"/>
                  <a:pt x="468" y="1326"/>
                  <a:pt x="468" y="1326"/>
                </a:cubicBezTo>
                <a:cubicBezTo>
                  <a:pt x="519" y="1237"/>
                  <a:pt x="519" y="1237"/>
                  <a:pt x="519" y="1237"/>
                </a:cubicBezTo>
                <a:lnTo>
                  <a:pt x="608" y="1288"/>
                </a:lnTo>
                <a:close/>
                <a:moveTo>
                  <a:pt x="401" y="1119"/>
                </a:moveTo>
                <a:cubicBezTo>
                  <a:pt x="313" y="1171"/>
                  <a:pt x="313" y="1171"/>
                  <a:pt x="313" y="1171"/>
                </a:cubicBezTo>
                <a:cubicBezTo>
                  <a:pt x="261" y="1082"/>
                  <a:pt x="261" y="1082"/>
                  <a:pt x="261" y="1082"/>
                </a:cubicBezTo>
                <a:cubicBezTo>
                  <a:pt x="350" y="1031"/>
                  <a:pt x="350" y="1031"/>
                  <a:pt x="350" y="1031"/>
                </a:cubicBezTo>
                <a:lnTo>
                  <a:pt x="401" y="1119"/>
                </a:lnTo>
                <a:close/>
                <a:moveTo>
                  <a:pt x="307" y="870"/>
                </a:moveTo>
                <a:cubicBezTo>
                  <a:pt x="205" y="870"/>
                  <a:pt x="205" y="870"/>
                  <a:pt x="205" y="870"/>
                </a:cubicBezTo>
                <a:cubicBezTo>
                  <a:pt x="205" y="768"/>
                  <a:pt x="205" y="768"/>
                  <a:pt x="205" y="768"/>
                </a:cubicBezTo>
                <a:cubicBezTo>
                  <a:pt x="307" y="768"/>
                  <a:pt x="307" y="768"/>
                  <a:pt x="307" y="768"/>
                </a:cubicBezTo>
                <a:lnTo>
                  <a:pt x="307" y="870"/>
                </a:lnTo>
                <a:close/>
                <a:moveTo>
                  <a:pt x="307" y="870"/>
                </a:moveTo>
                <a:cubicBezTo>
                  <a:pt x="307" y="870"/>
                  <a:pt x="307" y="870"/>
                  <a:pt x="307" y="870"/>
                </a:cubicBezTo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8" y="391887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Реализация принципа «одного окна» в окнах МФЦ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0,09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Folded Corner 39"/>
          <p:cNvSpPr/>
          <p:nvPr/>
        </p:nvSpPr>
        <p:spPr>
          <a:xfrm>
            <a:off x="4366058" y="2179706"/>
            <a:ext cx="4153828" cy="2596142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80786" y="2670630"/>
            <a:ext cx="3657779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Содержание</a:t>
            </a:r>
            <a:endParaRPr lang="en-US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ru-RU" sz="1400" dirty="0" smtClean="0"/>
              <a:t>Определяет долю окон МФЦ, в которых предоставление услуг организовано "универсальными" специалистами МФЦ от общего количества окон в МФЦ</a:t>
            </a:r>
            <a:endParaRPr lang="en-US" sz="1400" dirty="0"/>
          </a:p>
        </p:txBody>
      </p:sp>
      <p:grpSp>
        <p:nvGrpSpPr>
          <p:cNvPr id="33" name="Group 154"/>
          <p:cNvGrpSpPr/>
          <p:nvPr/>
        </p:nvGrpSpPr>
        <p:grpSpPr>
          <a:xfrm>
            <a:off x="797605" y="2651178"/>
            <a:ext cx="1546843" cy="3654461"/>
            <a:chOff x="3802063" y="2776538"/>
            <a:chExt cx="839788" cy="1804987"/>
          </a:xfrm>
          <a:solidFill>
            <a:schemeClr val="accent2">
              <a:lumMod val="75000"/>
            </a:schemeClr>
          </a:solidFill>
        </p:grpSpPr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3833813" y="2776538"/>
              <a:ext cx="425450" cy="425450"/>
            </a:xfrm>
            <a:custGeom>
              <a:avLst/>
              <a:gdLst/>
              <a:ahLst/>
              <a:cxnLst>
                <a:cxn ang="0">
                  <a:pos x="96" y="193"/>
                </a:cxn>
                <a:cxn ang="0">
                  <a:pos x="193" y="96"/>
                </a:cxn>
                <a:cxn ang="0">
                  <a:pos x="96" y="0"/>
                </a:cxn>
                <a:cxn ang="0">
                  <a:pos x="0" y="96"/>
                </a:cxn>
                <a:cxn ang="0">
                  <a:pos x="96" y="193"/>
                </a:cxn>
                <a:cxn ang="0">
                  <a:pos x="96" y="193"/>
                </a:cxn>
                <a:cxn ang="0">
                  <a:pos x="96" y="193"/>
                </a:cxn>
              </a:cxnLst>
              <a:rect l="0" t="0" r="r" b="b"/>
              <a:pathLst>
                <a:path w="193" h="193">
                  <a:moveTo>
                    <a:pt x="96" y="193"/>
                  </a:moveTo>
                  <a:cubicBezTo>
                    <a:pt x="150" y="193"/>
                    <a:pt x="193" y="150"/>
                    <a:pt x="193" y="96"/>
                  </a:cubicBezTo>
                  <a:cubicBezTo>
                    <a:pt x="193" y="43"/>
                    <a:pt x="150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50"/>
                    <a:pt x="43" y="193"/>
                    <a:pt x="96" y="193"/>
                  </a:cubicBezTo>
                  <a:close/>
                  <a:moveTo>
                    <a:pt x="96" y="193"/>
                  </a:moveTo>
                  <a:cubicBezTo>
                    <a:pt x="96" y="193"/>
                    <a:pt x="96" y="193"/>
                    <a:pt x="96" y="1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3802063" y="3208338"/>
              <a:ext cx="839788" cy="1373187"/>
            </a:xfrm>
            <a:custGeom>
              <a:avLst/>
              <a:gdLst/>
              <a:ahLst/>
              <a:cxnLst>
                <a:cxn ang="0">
                  <a:pos x="298" y="315"/>
                </a:cxn>
                <a:cxn ang="0">
                  <a:pos x="254" y="276"/>
                </a:cxn>
                <a:cxn ang="0">
                  <a:pos x="254" y="276"/>
                </a:cxn>
                <a:cxn ang="0">
                  <a:pos x="177" y="276"/>
                </a:cxn>
                <a:cxn ang="0">
                  <a:pos x="177" y="170"/>
                </a:cxn>
                <a:cxn ang="0">
                  <a:pos x="270" y="207"/>
                </a:cxn>
                <a:cxn ang="0">
                  <a:pos x="351" y="190"/>
                </a:cxn>
                <a:cxn ang="0">
                  <a:pos x="372" y="141"/>
                </a:cxn>
                <a:cxn ang="0">
                  <a:pos x="324" y="120"/>
                </a:cxn>
                <a:cxn ang="0">
                  <a:pos x="167" y="42"/>
                </a:cxn>
                <a:cxn ang="0">
                  <a:pos x="167" y="41"/>
                </a:cxn>
                <a:cxn ang="0">
                  <a:pos x="110" y="3"/>
                </a:cxn>
                <a:cxn ang="0">
                  <a:pos x="89" y="0"/>
                </a:cxn>
                <a:cxn ang="0">
                  <a:pos x="67" y="3"/>
                </a:cxn>
                <a:cxn ang="0">
                  <a:pos x="67" y="3"/>
                </a:cxn>
                <a:cxn ang="0">
                  <a:pos x="0" y="77"/>
                </a:cxn>
                <a:cxn ang="0">
                  <a:pos x="0" y="290"/>
                </a:cxn>
                <a:cxn ang="0">
                  <a:pos x="89" y="365"/>
                </a:cxn>
                <a:cxn ang="0">
                  <a:pos x="96" y="364"/>
                </a:cxn>
                <a:cxn ang="0">
                  <a:pos x="215" y="364"/>
                </a:cxn>
                <a:cxn ang="0">
                  <a:pos x="240" y="583"/>
                </a:cxn>
                <a:cxn ang="0">
                  <a:pos x="284" y="622"/>
                </a:cxn>
                <a:cxn ang="0">
                  <a:pos x="289" y="622"/>
                </a:cxn>
                <a:cxn ang="0">
                  <a:pos x="328" y="573"/>
                </a:cxn>
                <a:cxn ang="0">
                  <a:pos x="298" y="315"/>
                </a:cxn>
                <a:cxn ang="0">
                  <a:pos x="298" y="315"/>
                </a:cxn>
                <a:cxn ang="0">
                  <a:pos x="298" y="315"/>
                </a:cxn>
              </a:cxnLst>
              <a:rect l="0" t="0" r="r" b="b"/>
              <a:pathLst>
                <a:path w="380" h="622">
                  <a:moveTo>
                    <a:pt x="298" y="315"/>
                  </a:moveTo>
                  <a:cubicBezTo>
                    <a:pt x="295" y="292"/>
                    <a:pt x="276" y="276"/>
                    <a:pt x="254" y="276"/>
                  </a:cubicBezTo>
                  <a:cubicBezTo>
                    <a:pt x="254" y="276"/>
                    <a:pt x="254" y="276"/>
                    <a:pt x="254" y="276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03" y="193"/>
                    <a:pt x="232" y="207"/>
                    <a:pt x="270" y="207"/>
                  </a:cubicBezTo>
                  <a:cubicBezTo>
                    <a:pt x="293" y="207"/>
                    <a:pt x="320" y="202"/>
                    <a:pt x="351" y="190"/>
                  </a:cubicBezTo>
                  <a:cubicBezTo>
                    <a:pt x="370" y="182"/>
                    <a:pt x="380" y="161"/>
                    <a:pt x="372" y="141"/>
                  </a:cubicBezTo>
                  <a:cubicBezTo>
                    <a:pt x="365" y="122"/>
                    <a:pt x="343" y="113"/>
                    <a:pt x="324" y="120"/>
                  </a:cubicBezTo>
                  <a:cubicBezTo>
                    <a:pt x="248" y="149"/>
                    <a:pt x="233" y="133"/>
                    <a:pt x="167" y="42"/>
                  </a:cubicBezTo>
                  <a:cubicBezTo>
                    <a:pt x="167" y="42"/>
                    <a:pt x="167" y="42"/>
                    <a:pt x="167" y="41"/>
                  </a:cubicBezTo>
                  <a:cubicBezTo>
                    <a:pt x="154" y="22"/>
                    <a:pt x="132" y="8"/>
                    <a:pt x="110" y="3"/>
                  </a:cubicBezTo>
                  <a:cubicBezTo>
                    <a:pt x="110" y="3"/>
                    <a:pt x="100" y="0"/>
                    <a:pt x="89" y="0"/>
                  </a:cubicBezTo>
                  <a:cubicBezTo>
                    <a:pt x="79" y="0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35" y="11"/>
                    <a:pt x="0" y="37"/>
                    <a:pt x="0" y="77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36"/>
                    <a:pt x="46" y="365"/>
                    <a:pt x="89" y="365"/>
                  </a:cubicBezTo>
                  <a:cubicBezTo>
                    <a:pt x="91" y="365"/>
                    <a:pt x="93" y="364"/>
                    <a:pt x="96" y="364"/>
                  </a:cubicBezTo>
                  <a:cubicBezTo>
                    <a:pt x="215" y="364"/>
                    <a:pt x="215" y="364"/>
                    <a:pt x="215" y="364"/>
                  </a:cubicBezTo>
                  <a:cubicBezTo>
                    <a:pt x="240" y="583"/>
                    <a:pt x="240" y="583"/>
                    <a:pt x="240" y="583"/>
                  </a:cubicBezTo>
                  <a:cubicBezTo>
                    <a:pt x="242" y="605"/>
                    <a:pt x="262" y="622"/>
                    <a:pt x="284" y="622"/>
                  </a:cubicBezTo>
                  <a:cubicBezTo>
                    <a:pt x="285" y="622"/>
                    <a:pt x="287" y="622"/>
                    <a:pt x="289" y="622"/>
                  </a:cubicBezTo>
                  <a:cubicBezTo>
                    <a:pt x="313" y="619"/>
                    <a:pt x="331" y="597"/>
                    <a:pt x="328" y="573"/>
                  </a:cubicBezTo>
                  <a:lnTo>
                    <a:pt x="298" y="315"/>
                  </a:lnTo>
                  <a:close/>
                  <a:moveTo>
                    <a:pt x="298" y="315"/>
                  </a:moveTo>
                  <a:cubicBezTo>
                    <a:pt x="298" y="315"/>
                    <a:pt x="298" y="315"/>
                    <a:pt x="298" y="3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0" name="Freeform 33"/>
          <p:cNvSpPr>
            <a:spLocks noEditPoints="1"/>
          </p:cNvSpPr>
          <p:nvPr/>
        </p:nvSpPr>
        <p:spPr bwMode="auto">
          <a:xfrm>
            <a:off x="428397" y="3718440"/>
            <a:ext cx="1213497" cy="2609871"/>
          </a:xfrm>
          <a:custGeom>
            <a:avLst/>
            <a:gdLst/>
            <a:ahLst/>
            <a:cxnLst>
              <a:cxn ang="0">
                <a:pos x="298" y="372"/>
              </a:cxn>
              <a:cxn ang="0">
                <a:pos x="260" y="335"/>
              </a:cxn>
              <a:cxn ang="0">
                <a:pos x="75" y="335"/>
              </a:cxn>
              <a:cxn ang="0">
                <a:pos x="75" y="38"/>
              </a:cxn>
              <a:cxn ang="0">
                <a:pos x="38" y="0"/>
              </a:cxn>
              <a:cxn ang="0">
                <a:pos x="0" y="38"/>
              </a:cxn>
              <a:cxn ang="0">
                <a:pos x="0" y="372"/>
              </a:cxn>
              <a:cxn ang="0">
                <a:pos x="19" y="405"/>
              </a:cxn>
              <a:cxn ang="0">
                <a:pos x="8" y="448"/>
              </a:cxn>
              <a:cxn ang="0">
                <a:pos x="8" y="552"/>
              </a:cxn>
              <a:cxn ang="0">
                <a:pos x="39" y="584"/>
              </a:cxn>
              <a:cxn ang="0">
                <a:pos x="70" y="552"/>
              </a:cxn>
              <a:cxn ang="0">
                <a:pos x="70" y="448"/>
              </a:cxn>
              <a:cxn ang="0">
                <a:pos x="96" y="422"/>
              </a:cxn>
              <a:cxn ang="0">
                <a:pos x="201" y="422"/>
              </a:cxn>
              <a:cxn ang="0">
                <a:pos x="226" y="448"/>
              </a:cxn>
              <a:cxn ang="0">
                <a:pos x="226" y="552"/>
              </a:cxn>
              <a:cxn ang="0">
                <a:pos x="258" y="584"/>
              </a:cxn>
              <a:cxn ang="0">
                <a:pos x="289" y="552"/>
              </a:cxn>
              <a:cxn ang="0">
                <a:pos x="289" y="448"/>
              </a:cxn>
              <a:cxn ang="0">
                <a:pos x="278" y="405"/>
              </a:cxn>
              <a:cxn ang="0">
                <a:pos x="298" y="372"/>
              </a:cxn>
              <a:cxn ang="0">
                <a:pos x="298" y="372"/>
              </a:cxn>
              <a:cxn ang="0">
                <a:pos x="298" y="372"/>
              </a:cxn>
            </a:cxnLst>
            <a:rect l="0" t="0" r="r" b="b"/>
            <a:pathLst>
              <a:path w="298" h="584">
                <a:moveTo>
                  <a:pt x="298" y="372"/>
                </a:moveTo>
                <a:cubicBezTo>
                  <a:pt x="298" y="352"/>
                  <a:pt x="281" y="335"/>
                  <a:pt x="260" y="335"/>
                </a:cubicBezTo>
                <a:cubicBezTo>
                  <a:pt x="75" y="335"/>
                  <a:pt x="75" y="335"/>
                  <a:pt x="75" y="335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17"/>
                  <a:pt x="59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6"/>
                  <a:pt x="8" y="398"/>
                  <a:pt x="19" y="405"/>
                </a:cubicBezTo>
                <a:cubicBezTo>
                  <a:pt x="12" y="417"/>
                  <a:pt x="8" y="432"/>
                  <a:pt x="8" y="448"/>
                </a:cubicBezTo>
                <a:cubicBezTo>
                  <a:pt x="8" y="552"/>
                  <a:pt x="8" y="552"/>
                  <a:pt x="8" y="552"/>
                </a:cubicBezTo>
                <a:cubicBezTo>
                  <a:pt x="8" y="570"/>
                  <a:pt x="22" y="584"/>
                  <a:pt x="39" y="584"/>
                </a:cubicBezTo>
                <a:cubicBezTo>
                  <a:pt x="56" y="584"/>
                  <a:pt x="70" y="570"/>
                  <a:pt x="70" y="552"/>
                </a:cubicBezTo>
                <a:cubicBezTo>
                  <a:pt x="70" y="448"/>
                  <a:pt x="70" y="448"/>
                  <a:pt x="70" y="448"/>
                </a:cubicBezTo>
                <a:cubicBezTo>
                  <a:pt x="70" y="433"/>
                  <a:pt x="82" y="422"/>
                  <a:pt x="96" y="422"/>
                </a:cubicBezTo>
                <a:cubicBezTo>
                  <a:pt x="201" y="422"/>
                  <a:pt x="201" y="422"/>
                  <a:pt x="201" y="422"/>
                </a:cubicBezTo>
                <a:cubicBezTo>
                  <a:pt x="215" y="422"/>
                  <a:pt x="226" y="433"/>
                  <a:pt x="226" y="448"/>
                </a:cubicBezTo>
                <a:cubicBezTo>
                  <a:pt x="226" y="552"/>
                  <a:pt x="226" y="552"/>
                  <a:pt x="226" y="552"/>
                </a:cubicBezTo>
                <a:cubicBezTo>
                  <a:pt x="226" y="570"/>
                  <a:pt x="240" y="584"/>
                  <a:pt x="258" y="584"/>
                </a:cubicBezTo>
                <a:cubicBezTo>
                  <a:pt x="275" y="584"/>
                  <a:pt x="289" y="570"/>
                  <a:pt x="289" y="552"/>
                </a:cubicBezTo>
                <a:cubicBezTo>
                  <a:pt x="289" y="448"/>
                  <a:pt x="289" y="448"/>
                  <a:pt x="289" y="448"/>
                </a:cubicBezTo>
                <a:cubicBezTo>
                  <a:pt x="289" y="432"/>
                  <a:pt x="285" y="418"/>
                  <a:pt x="278" y="405"/>
                </a:cubicBezTo>
                <a:cubicBezTo>
                  <a:pt x="290" y="399"/>
                  <a:pt x="298" y="387"/>
                  <a:pt x="298" y="372"/>
                </a:cubicBezTo>
                <a:close/>
                <a:moveTo>
                  <a:pt x="298" y="372"/>
                </a:moveTo>
                <a:cubicBezTo>
                  <a:pt x="298" y="372"/>
                  <a:pt x="298" y="372"/>
                  <a:pt x="298" y="372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>
            <a:off x="1978027" y="4487258"/>
            <a:ext cx="1985456" cy="1742056"/>
          </a:xfrm>
          <a:custGeom>
            <a:avLst/>
            <a:gdLst/>
            <a:ahLst/>
            <a:cxnLst>
              <a:cxn ang="0">
                <a:pos x="452" y="0"/>
              </a:cxn>
              <a:cxn ang="0">
                <a:pos x="36" y="0"/>
              </a:cxn>
              <a:cxn ang="0">
                <a:pos x="0" y="36"/>
              </a:cxn>
              <a:cxn ang="0">
                <a:pos x="36" y="72"/>
              </a:cxn>
              <a:cxn ang="0">
                <a:pos x="85" y="72"/>
              </a:cxn>
              <a:cxn ang="0">
                <a:pos x="85" y="390"/>
              </a:cxn>
              <a:cxn ang="0">
                <a:pos x="403" y="390"/>
              </a:cxn>
              <a:cxn ang="0">
                <a:pos x="403" y="72"/>
              </a:cxn>
              <a:cxn ang="0">
                <a:pos x="452" y="72"/>
              </a:cxn>
              <a:cxn ang="0">
                <a:pos x="488" y="36"/>
              </a:cxn>
              <a:cxn ang="0">
                <a:pos x="452" y="0"/>
              </a:cxn>
              <a:cxn ang="0">
                <a:pos x="452" y="0"/>
              </a:cxn>
              <a:cxn ang="0">
                <a:pos x="452" y="0"/>
              </a:cxn>
            </a:cxnLst>
            <a:rect l="0" t="0" r="r" b="b"/>
            <a:pathLst>
              <a:path w="488" h="390">
                <a:moveTo>
                  <a:pt x="45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390"/>
                  <a:pt x="85" y="390"/>
                  <a:pt x="85" y="390"/>
                </a:cubicBezTo>
                <a:cubicBezTo>
                  <a:pt x="403" y="390"/>
                  <a:pt x="403" y="390"/>
                  <a:pt x="403" y="390"/>
                </a:cubicBezTo>
                <a:cubicBezTo>
                  <a:pt x="403" y="72"/>
                  <a:pt x="403" y="72"/>
                  <a:pt x="403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72" y="72"/>
                  <a:pt x="488" y="56"/>
                  <a:pt x="488" y="36"/>
                </a:cubicBezTo>
                <a:cubicBezTo>
                  <a:pt x="488" y="16"/>
                  <a:pt x="472" y="0"/>
                  <a:pt x="452" y="0"/>
                </a:cubicBezTo>
                <a:close/>
                <a:moveTo>
                  <a:pt x="452" y="0"/>
                </a:moveTo>
                <a:cubicBezTo>
                  <a:pt x="452" y="0"/>
                  <a:pt x="452" y="0"/>
                  <a:pt x="452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35"/>
          <p:cNvSpPr>
            <a:spLocks noEditPoints="1"/>
          </p:cNvSpPr>
          <p:nvPr/>
        </p:nvSpPr>
        <p:spPr bwMode="auto">
          <a:xfrm>
            <a:off x="2486479" y="3277960"/>
            <a:ext cx="1374321" cy="1192440"/>
          </a:xfrm>
          <a:custGeom>
            <a:avLst/>
            <a:gdLst/>
            <a:ahLst/>
            <a:cxnLst>
              <a:cxn ang="0">
                <a:pos x="264" y="145"/>
              </a:cxn>
              <a:cxn ang="0">
                <a:pos x="236" y="236"/>
              </a:cxn>
              <a:cxn ang="0">
                <a:pos x="16" y="236"/>
              </a:cxn>
              <a:cxn ang="0">
                <a:pos x="0" y="252"/>
              </a:cxn>
              <a:cxn ang="0">
                <a:pos x="16" y="267"/>
              </a:cxn>
              <a:cxn ang="0">
                <a:pos x="248" y="267"/>
              </a:cxn>
              <a:cxn ang="0">
                <a:pos x="262" y="256"/>
              </a:cxn>
              <a:cxn ang="0">
                <a:pos x="335" y="22"/>
              </a:cxn>
              <a:cxn ang="0">
                <a:pos x="325" y="3"/>
              </a:cxn>
              <a:cxn ang="0">
                <a:pos x="305" y="13"/>
              </a:cxn>
              <a:cxn ang="0">
                <a:pos x="264" y="145"/>
              </a:cxn>
              <a:cxn ang="0">
                <a:pos x="281" y="92"/>
              </a:cxn>
              <a:cxn ang="0">
                <a:pos x="274" y="114"/>
              </a:cxn>
            </a:cxnLst>
            <a:rect l="0" t="0" r="r" b="b"/>
            <a:pathLst>
              <a:path w="338" h="267">
                <a:moveTo>
                  <a:pt x="264" y="145"/>
                </a:moveTo>
                <a:cubicBezTo>
                  <a:pt x="236" y="236"/>
                  <a:pt x="236" y="236"/>
                  <a:pt x="236" y="23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7" y="236"/>
                  <a:pt x="0" y="243"/>
                  <a:pt x="0" y="252"/>
                </a:cubicBezTo>
                <a:cubicBezTo>
                  <a:pt x="0" y="260"/>
                  <a:pt x="7" y="267"/>
                  <a:pt x="16" y="267"/>
                </a:cubicBezTo>
                <a:cubicBezTo>
                  <a:pt x="248" y="267"/>
                  <a:pt x="248" y="267"/>
                  <a:pt x="248" y="267"/>
                </a:cubicBezTo>
                <a:cubicBezTo>
                  <a:pt x="254" y="267"/>
                  <a:pt x="260" y="263"/>
                  <a:pt x="262" y="256"/>
                </a:cubicBezTo>
                <a:cubicBezTo>
                  <a:pt x="335" y="22"/>
                  <a:pt x="335" y="22"/>
                  <a:pt x="335" y="22"/>
                </a:cubicBezTo>
                <a:cubicBezTo>
                  <a:pt x="338" y="14"/>
                  <a:pt x="333" y="5"/>
                  <a:pt x="325" y="3"/>
                </a:cubicBezTo>
                <a:cubicBezTo>
                  <a:pt x="317" y="0"/>
                  <a:pt x="308" y="5"/>
                  <a:pt x="305" y="13"/>
                </a:cubicBezTo>
                <a:cubicBezTo>
                  <a:pt x="264" y="145"/>
                  <a:pt x="264" y="145"/>
                  <a:pt x="264" y="145"/>
                </a:cubicBezTo>
                <a:moveTo>
                  <a:pt x="281" y="92"/>
                </a:moveTo>
                <a:cubicBezTo>
                  <a:pt x="274" y="114"/>
                  <a:pt x="274" y="114"/>
                  <a:pt x="274" y="114"/>
                </a:cubicBezTo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1"/>
            <a:ext cx="12192000" cy="117565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86658" y="856344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Соответствие МФЦ Правилам организации деятельности многофункциональных центров предоставления государственных и муниципальных услуг, утвержденным постановлением Правительства РФ от 22.12.2012 г. № 1376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0,09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4" name="Group 101"/>
          <p:cNvGrpSpPr/>
          <p:nvPr/>
        </p:nvGrpSpPr>
        <p:grpSpPr>
          <a:xfrm>
            <a:off x="2120826" y="2643697"/>
            <a:ext cx="2147724" cy="2827719"/>
            <a:chOff x="2251455" y="1453526"/>
            <a:chExt cx="2147724" cy="2827719"/>
          </a:xfrm>
        </p:grpSpPr>
        <p:sp>
          <p:nvSpPr>
            <p:cNvPr id="15" name="Rounded Rectangle 64"/>
            <p:cNvSpPr/>
            <p:nvPr/>
          </p:nvSpPr>
          <p:spPr>
            <a:xfrm>
              <a:off x="3263905" y="2286403"/>
              <a:ext cx="122825" cy="199484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ounded Rectangle 65"/>
            <p:cNvSpPr/>
            <p:nvPr/>
          </p:nvSpPr>
          <p:spPr>
            <a:xfrm rot="18638012">
              <a:off x="3465912" y="3772852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ounded Rectangle 66"/>
            <p:cNvSpPr/>
            <p:nvPr/>
          </p:nvSpPr>
          <p:spPr>
            <a:xfrm rot="2961988" flipH="1">
              <a:off x="3073088" y="3772851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ound Same Side Corner Rectangle 56"/>
            <p:cNvSpPr/>
            <p:nvPr/>
          </p:nvSpPr>
          <p:spPr>
            <a:xfrm rot="10800000">
              <a:off x="2320243" y="1524367"/>
              <a:ext cx="2010148" cy="128143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62"/>
            <p:cNvSpPr/>
            <p:nvPr/>
          </p:nvSpPr>
          <p:spPr>
            <a:xfrm>
              <a:off x="2251455" y="1453526"/>
              <a:ext cx="2147724" cy="14168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ound Same Side Corner Rectangle 63"/>
            <p:cNvSpPr/>
            <p:nvPr/>
          </p:nvSpPr>
          <p:spPr>
            <a:xfrm rot="10800000">
              <a:off x="2388557" y="1624517"/>
              <a:ext cx="1873522" cy="110319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102"/>
          <p:cNvGrpSpPr/>
          <p:nvPr/>
        </p:nvGrpSpPr>
        <p:grpSpPr>
          <a:xfrm>
            <a:off x="633176" y="2887362"/>
            <a:ext cx="2318591" cy="2890804"/>
            <a:chOff x="763805" y="1583132"/>
            <a:chExt cx="2318591" cy="2890804"/>
          </a:xfrm>
          <a:solidFill>
            <a:schemeClr val="accent2">
              <a:lumMod val="75000"/>
            </a:schemeClr>
          </a:solidFill>
        </p:grpSpPr>
        <p:sp>
          <p:nvSpPr>
            <p:cNvPr id="24" name="Rectangle 67"/>
            <p:cNvSpPr/>
            <p:nvPr/>
          </p:nvSpPr>
          <p:spPr>
            <a:xfrm rot="19738725" flipV="1">
              <a:off x="2188157" y="1976141"/>
              <a:ext cx="894239" cy="545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5" name="Group 55"/>
            <p:cNvGrpSpPr/>
            <p:nvPr/>
          </p:nvGrpSpPr>
          <p:grpSpPr>
            <a:xfrm>
              <a:off x="763805" y="1583131"/>
              <a:ext cx="1541131" cy="2890803"/>
              <a:chOff x="1482726" y="1941513"/>
              <a:chExt cx="1290638" cy="2420937"/>
            </a:xfrm>
            <a:grpFill/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1482726" y="2428875"/>
                <a:ext cx="1290638" cy="1933575"/>
              </a:xfrm>
              <a:custGeom>
                <a:avLst/>
                <a:gdLst/>
                <a:ahLst/>
                <a:cxnLst>
                  <a:cxn ang="0">
                    <a:pos x="490" y="13"/>
                  </a:cxn>
                  <a:cxn ang="0">
                    <a:pos x="442" y="12"/>
                  </a:cxn>
                  <a:cxn ang="0">
                    <a:pos x="269" y="31"/>
                  </a:cxn>
                  <a:cxn ang="0">
                    <a:pos x="224" y="11"/>
                  </a:cxn>
                  <a:cxn ang="0">
                    <a:pos x="224" y="11"/>
                  </a:cxn>
                  <a:cxn ang="0">
                    <a:pos x="200" y="36"/>
                  </a:cxn>
                  <a:cxn ang="0">
                    <a:pos x="176" y="11"/>
                  </a:cxn>
                  <a:cxn ang="0">
                    <a:pos x="135" y="30"/>
                  </a:cxn>
                  <a:cxn ang="0">
                    <a:pos x="15" y="333"/>
                  </a:cxn>
                  <a:cxn ang="0">
                    <a:pos x="53" y="368"/>
                  </a:cxn>
                  <a:cxn ang="0">
                    <a:pos x="56" y="368"/>
                  </a:cxn>
                  <a:cxn ang="0">
                    <a:pos x="91" y="327"/>
                  </a:cxn>
                  <a:cxn ang="0">
                    <a:pos x="99" y="192"/>
                  </a:cxn>
                  <a:cxn ang="0">
                    <a:pos x="99" y="315"/>
                  </a:cxn>
                  <a:cxn ang="0">
                    <a:pos x="100" y="352"/>
                  </a:cxn>
                  <a:cxn ang="0">
                    <a:pos x="80" y="713"/>
                  </a:cxn>
                  <a:cxn ang="0">
                    <a:pos x="122" y="762"/>
                  </a:cxn>
                  <a:cxn ang="0">
                    <a:pos x="126" y="762"/>
                  </a:cxn>
                  <a:cxn ang="0">
                    <a:pos x="171" y="720"/>
                  </a:cxn>
                  <a:cxn ang="0">
                    <a:pos x="193" y="402"/>
                  </a:cxn>
                  <a:cxn ang="0">
                    <a:pos x="200" y="402"/>
                  </a:cxn>
                  <a:cxn ang="0">
                    <a:pos x="208" y="402"/>
                  </a:cxn>
                  <a:cxn ang="0">
                    <a:pos x="238" y="721"/>
                  </a:cxn>
                  <a:cxn ang="0">
                    <a:pos x="283" y="762"/>
                  </a:cxn>
                  <a:cxn ang="0">
                    <a:pos x="287" y="762"/>
                  </a:cxn>
                  <a:cxn ang="0">
                    <a:pos x="328" y="713"/>
                  </a:cxn>
                  <a:cxn ang="0">
                    <a:pos x="303" y="350"/>
                  </a:cxn>
                  <a:cxn ang="0">
                    <a:pos x="301" y="315"/>
                  </a:cxn>
                  <a:cxn ang="0">
                    <a:pos x="301" y="133"/>
                  </a:cxn>
                  <a:cxn ang="0">
                    <a:pos x="342" y="138"/>
                  </a:cxn>
                  <a:cxn ang="0">
                    <a:pos x="488" y="73"/>
                  </a:cxn>
                  <a:cxn ang="0">
                    <a:pos x="500" y="26"/>
                  </a:cxn>
                </a:cxnLst>
                <a:rect l="0" t="0" r="r" b="b"/>
                <a:pathLst>
                  <a:path w="507" h="762">
                    <a:moveTo>
                      <a:pt x="490" y="13"/>
                    </a:moveTo>
                    <a:cubicBezTo>
                      <a:pt x="477" y="1"/>
                      <a:pt x="456" y="0"/>
                      <a:pt x="442" y="12"/>
                    </a:cubicBezTo>
                    <a:cubicBezTo>
                      <a:pt x="369" y="67"/>
                      <a:pt x="343" y="79"/>
                      <a:pt x="269" y="31"/>
                    </a:cubicBezTo>
                    <a:cubicBezTo>
                      <a:pt x="263" y="27"/>
                      <a:pt x="237" y="14"/>
                      <a:pt x="224" y="11"/>
                    </a:cubicBezTo>
                    <a:cubicBezTo>
                      <a:pt x="224" y="11"/>
                      <a:pt x="224" y="11"/>
                      <a:pt x="224" y="11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176" y="11"/>
                      <a:pt x="176" y="11"/>
                      <a:pt x="176" y="11"/>
                    </a:cubicBezTo>
                    <a:cubicBezTo>
                      <a:pt x="164" y="14"/>
                      <a:pt x="137" y="28"/>
                      <a:pt x="135" y="30"/>
                    </a:cubicBezTo>
                    <a:cubicBezTo>
                      <a:pt x="64" y="73"/>
                      <a:pt x="0" y="140"/>
                      <a:pt x="15" y="333"/>
                    </a:cubicBezTo>
                    <a:cubicBezTo>
                      <a:pt x="17" y="353"/>
                      <a:pt x="33" y="368"/>
                      <a:pt x="53" y="368"/>
                    </a:cubicBezTo>
                    <a:cubicBezTo>
                      <a:pt x="54" y="368"/>
                      <a:pt x="55" y="368"/>
                      <a:pt x="56" y="368"/>
                    </a:cubicBezTo>
                    <a:cubicBezTo>
                      <a:pt x="77" y="367"/>
                      <a:pt x="93" y="348"/>
                      <a:pt x="91" y="327"/>
                    </a:cubicBezTo>
                    <a:cubicBezTo>
                      <a:pt x="87" y="267"/>
                      <a:pt x="90" y="224"/>
                      <a:pt x="99" y="192"/>
                    </a:cubicBezTo>
                    <a:cubicBezTo>
                      <a:pt x="99" y="315"/>
                      <a:pt x="99" y="315"/>
                      <a:pt x="99" y="315"/>
                    </a:cubicBezTo>
                    <a:cubicBezTo>
                      <a:pt x="99" y="328"/>
                      <a:pt x="99" y="319"/>
                      <a:pt x="100" y="352"/>
                    </a:cubicBezTo>
                    <a:cubicBezTo>
                      <a:pt x="80" y="713"/>
                      <a:pt x="80" y="713"/>
                      <a:pt x="80" y="713"/>
                    </a:cubicBezTo>
                    <a:cubicBezTo>
                      <a:pt x="79" y="738"/>
                      <a:pt x="97" y="760"/>
                      <a:pt x="122" y="762"/>
                    </a:cubicBezTo>
                    <a:cubicBezTo>
                      <a:pt x="123" y="762"/>
                      <a:pt x="125" y="762"/>
                      <a:pt x="126" y="762"/>
                    </a:cubicBezTo>
                    <a:cubicBezTo>
                      <a:pt x="149" y="762"/>
                      <a:pt x="169" y="744"/>
                      <a:pt x="171" y="720"/>
                    </a:cubicBezTo>
                    <a:cubicBezTo>
                      <a:pt x="193" y="402"/>
                      <a:pt x="193" y="402"/>
                      <a:pt x="193" y="402"/>
                    </a:cubicBezTo>
                    <a:cubicBezTo>
                      <a:pt x="195" y="402"/>
                      <a:pt x="199" y="402"/>
                      <a:pt x="200" y="402"/>
                    </a:cubicBezTo>
                    <a:cubicBezTo>
                      <a:pt x="204" y="402"/>
                      <a:pt x="205" y="402"/>
                      <a:pt x="208" y="402"/>
                    </a:cubicBezTo>
                    <a:cubicBezTo>
                      <a:pt x="238" y="721"/>
                      <a:pt x="238" y="721"/>
                      <a:pt x="238" y="721"/>
                    </a:cubicBezTo>
                    <a:cubicBezTo>
                      <a:pt x="240" y="744"/>
                      <a:pt x="259" y="762"/>
                      <a:pt x="283" y="762"/>
                    </a:cubicBezTo>
                    <a:cubicBezTo>
                      <a:pt x="284" y="762"/>
                      <a:pt x="285" y="762"/>
                      <a:pt x="287" y="762"/>
                    </a:cubicBezTo>
                    <a:cubicBezTo>
                      <a:pt x="312" y="760"/>
                      <a:pt x="330" y="738"/>
                      <a:pt x="328" y="713"/>
                    </a:cubicBezTo>
                    <a:cubicBezTo>
                      <a:pt x="328" y="713"/>
                      <a:pt x="303" y="351"/>
                      <a:pt x="303" y="350"/>
                    </a:cubicBezTo>
                    <a:cubicBezTo>
                      <a:pt x="301" y="315"/>
                      <a:pt x="301" y="325"/>
                      <a:pt x="301" y="315"/>
                    </a:cubicBezTo>
                    <a:cubicBezTo>
                      <a:pt x="301" y="133"/>
                      <a:pt x="301" y="133"/>
                      <a:pt x="301" y="133"/>
                    </a:cubicBezTo>
                    <a:cubicBezTo>
                      <a:pt x="315" y="136"/>
                      <a:pt x="329" y="138"/>
                      <a:pt x="342" y="138"/>
                    </a:cubicBezTo>
                    <a:cubicBezTo>
                      <a:pt x="395" y="138"/>
                      <a:pt x="441" y="108"/>
                      <a:pt x="488" y="73"/>
                    </a:cubicBezTo>
                    <a:cubicBezTo>
                      <a:pt x="503" y="62"/>
                      <a:pt x="507" y="42"/>
                      <a:pt x="500" y="2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931988" y="2530475"/>
                <a:ext cx="122238" cy="484188"/>
              </a:xfrm>
              <a:custGeom>
                <a:avLst/>
                <a:gdLst/>
                <a:ahLst/>
                <a:cxnLst>
                  <a:cxn ang="0">
                    <a:pos x="40" y="305"/>
                  </a:cxn>
                  <a:cxn ang="0">
                    <a:pos x="38" y="305"/>
                  </a:cxn>
                  <a:cxn ang="0">
                    <a:pos x="0" y="254"/>
                  </a:cxn>
                  <a:cxn ang="0">
                    <a:pos x="38" y="0"/>
                  </a:cxn>
                  <a:cxn ang="0">
                    <a:pos x="40" y="0"/>
                  </a:cxn>
                  <a:cxn ang="0">
                    <a:pos x="77" y="254"/>
                  </a:cxn>
                  <a:cxn ang="0">
                    <a:pos x="40" y="305"/>
                  </a:cxn>
                </a:cxnLst>
                <a:rect l="0" t="0" r="r" b="b"/>
                <a:pathLst>
                  <a:path w="77" h="305">
                    <a:moveTo>
                      <a:pt x="40" y="305"/>
                    </a:moveTo>
                    <a:lnTo>
                      <a:pt x="38" y="305"/>
                    </a:lnTo>
                    <a:lnTo>
                      <a:pt x="0" y="254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77" y="254"/>
                    </a:lnTo>
                    <a:lnTo>
                      <a:pt x="40" y="3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7"/>
              <p:cNvSpPr>
                <a:spLocks noEditPoints="1"/>
              </p:cNvSpPr>
              <p:nvPr/>
            </p:nvSpPr>
            <p:spPr bwMode="auto">
              <a:xfrm>
                <a:off x="1743076" y="1941513"/>
                <a:ext cx="501650" cy="501650"/>
              </a:xfrm>
              <a:custGeom>
                <a:avLst/>
                <a:gdLst/>
                <a:ahLst/>
                <a:cxnLst>
                  <a:cxn ang="0">
                    <a:pos x="197" y="99"/>
                  </a:cxn>
                  <a:cxn ang="0">
                    <a:pos x="98" y="198"/>
                  </a:cxn>
                  <a:cxn ang="0">
                    <a:pos x="0" y="99"/>
                  </a:cxn>
                  <a:cxn ang="0">
                    <a:pos x="98" y="0"/>
                  </a:cxn>
                  <a:cxn ang="0">
                    <a:pos x="197" y="99"/>
                  </a:cxn>
                  <a:cxn ang="0">
                    <a:pos x="197" y="99"/>
                  </a:cxn>
                  <a:cxn ang="0">
                    <a:pos x="197" y="99"/>
                  </a:cxn>
                </a:cxnLst>
                <a:rect l="0" t="0" r="r" b="b"/>
                <a:pathLst>
                  <a:path w="197" h="198">
                    <a:moveTo>
                      <a:pt x="197" y="99"/>
                    </a:moveTo>
                    <a:cubicBezTo>
                      <a:pt x="197" y="153"/>
                      <a:pt x="153" y="198"/>
                      <a:pt x="98" y="198"/>
                    </a:cubicBezTo>
                    <a:cubicBezTo>
                      <a:pt x="44" y="198"/>
                      <a:pt x="0" y="153"/>
                      <a:pt x="0" y="99"/>
                    </a:cubicBezTo>
                    <a:cubicBezTo>
                      <a:pt x="0" y="44"/>
                      <a:pt x="44" y="0"/>
                      <a:pt x="98" y="0"/>
                    </a:cubicBezTo>
                    <a:cubicBezTo>
                      <a:pt x="153" y="0"/>
                      <a:pt x="197" y="44"/>
                      <a:pt x="197" y="99"/>
                    </a:cubicBezTo>
                    <a:close/>
                    <a:moveTo>
                      <a:pt x="197" y="99"/>
                    </a:moveTo>
                    <a:cubicBezTo>
                      <a:pt x="197" y="99"/>
                      <a:pt x="197" y="99"/>
                      <a:pt x="197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9" name="Group 112"/>
          <p:cNvGrpSpPr/>
          <p:nvPr/>
        </p:nvGrpSpPr>
        <p:grpSpPr>
          <a:xfrm>
            <a:off x="2454291" y="2986961"/>
            <a:ext cx="1482967" cy="741731"/>
            <a:chOff x="2680170" y="1809490"/>
            <a:chExt cx="1482967" cy="741731"/>
          </a:xfrm>
        </p:grpSpPr>
        <p:grpSp>
          <p:nvGrpSpPr>
            <p:cNvPr id="30" name="Group 110"/>
            <p:cNvGrpSpPr/>
            <p:nvPr/>
          </p:nvGrpSpPr>
          <p:grpSpPr>
            <a:xfrm>
              <a:off x="2680170" y="1839066"/>
              <a:ext cx="1225539" cy="679566"/>
              <a:chOff x="2680170" y="1839066"/>
              <a:chExt cx="1225539" cy="679566"/>
            </a:xfrm>
          </p:grpSpPr>
          <p:sp>
            <p:nvSpPr>
              <p:cNvPr id="36" name="Rectangle 107"/>
              <p:cNvSpPr/>
              <p:nvPr/>
            </p:nvSpPr>
            <p:spPr>
              <a:xfrm rot="19277956" flipV="1">
                <a:off x="2680170" y="2259060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08"/>
              <p:cNvSpPr/>
              <p:nvPr/>
            </p:nvSpPr>
            <p:spPr>
              <a:xfrm rot="18399238" flipV="1">
                <a:off x="3543067" y="2155989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09"/>
              <p:cNvSpPr/>
              <p:nvPr/>
            </p:nvSpPr>
            <p:spPr>
              <a:xfrm rot="2328024" flipV="1">
                <a:off x="3173758" y="2239766"/>
                <a:ext cx="627353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1" name="Group 111"/>
            <p:cNvGrpSpPr/>
            <p:nvPr/>
          </p:nvGrpSpPr>
          <p:grpSpPr>
            <a:xfrm>
              <a:off x="2681807" y="1809490"/>
              <a:ext cx="1481330" cy="741731"/>
              <a:chOff x="2694507" y="1809490"/>
              <a:chExt cx="1481330" cy="741731"/>
            </a:xfrm>
          </p:grpSpPr>
          <p:sp>
            <p:nvSpPr>
              <p:cNvPr id="32" name="Oval 103"/>
              <p:cNvSpPr/>
              <p:nvPr/>
            </p:nvSpPr>
            <p:spPr>
              <a:xfrm>
                <a:off x="2694507" y="2371314"/>
                <a:ext cx="179907" cy="17990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Oval 104"/>
              <p:cNvSpPr/>
              <p:nvPr/>
            </p:nvSpPr>
            <p:spPr>
              <a:xfrm>
                <a:off x="3173951" y="1989397"/>
                <a:ext cx="179907" cy="17990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Oval 105"/>
              <p:cNvSpPr/>
              <p:nvPr/>
            </p:nvSpPr>
            <p:spPr>
              <a:xfrm>
                <a:off x="3599645" y="2356452"/>
                <a:ext cx="179907" cy="17990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Oval 106"/>
              <p:cNvSpPr/>
              <p:nvPr/>
            </p:nvSpPr>
            <p:spPr>
              <a:xfrm>
                <a:off x="3995930" y="1809490"/>
                <a:ext cx="179907" cy="17990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9" name="Round Diagonal Corner Rectangle 34"/>
          <p:cNvSpPr/>
          <p:nvPr/>
        </p:nvSpPr>
        <p:spPr>
          <a:xfrm>
            <a:off x="5236707" y="2687707"/>
            <a:ext cx="3222488" cy="3190579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395914" y="3243343"/>
            <a:ext cx="3007654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ru-RU" b="1" dirty="0" smtClean="0">
                <a:solidFill>
                  <a:schemeClr val="bg1"/>
                </a:solidFill>
                <a:latin typeface="+mj-lt"/>
              </a:rPr>
              <a:t>Содержание</a:t>
            </a:r>
          </a:p>
          <a:p>
            <a:pPr lvl="0" algn="ctr" defTabSz="914400">
              <a:spcBef>
                <a:spcPct val="20000"/>
              </a:spcBef>
              <a:defRPr/>
            </a:pPr>
            <a:endParaRPr lang="ru-RU" b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20000"/>
              </a:spcBef>
              <a:defRPr/>
            </a:pPr>
            <a:r>
              <a:rPr lang="ru-RU" sz="1400" dirty="0" smtClean="0"/>
              <a:t>Определяет долю соблюдаемых в МФЦ требований от общего количества требований, установленных постановлением Правительства РФ от 22.12.2012 г. № 1376 (среднее значение по МФЦ субъекта РФ)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Elbow Connector 45"/>
          <p:cNvCxnSpPr/>
          <p:nvPr/>
        </p:nvCxnSpPr>
        <p:spPr>
          <a:xfrm>
            <a:off x="1886857" y="6052458"/>
            <a:ext cx="4194629" cy="3773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0"/>
          <p:cNvCxnSpPr/>
          <p:nvPr/>
        </p:nvCxnSpPr>
        <p:spPr>
          <a:xfrm>
            <a:off x="4127674" y="3972275"/>
            <a:ext cx="1895755" cy="570696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40000"/>
                <a:lumOff val="6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377371"/>
            <a:ext cx="12192000" cy="1524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272143" y="1132116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Соответствие перечня государственных услуг, предоставление которых фактически организовано по принципу "одного окна" федеральными органами исполнительной власти и органами государственных внебюджетных фондов в МФЦ  требованиям Постановления Правительства РФ от 27.09.2011 г.  № 797 (Приложения №1,3)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0,09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40" name="Group 59"/>
          <p:cNvGrpSpPr/>
          <p:nvPr/>
        </p:nvGrpSpPr>
        <p:grpSpPr>
          <a:xfrm>
            <a:off x="6094561" y="5098473"/>
            <a:ext cx="3397782" cy="1570841"/>
            <a:chOff x="7154104" y="3206176"/>
            <a:chExt cx="1314853" cy="1655772"/>
          </a:xfrm>
        </p:grpSpPr>
        <p:sp>
          <p:nvSpPr>
            <p:cNvPr id="41" name="TextBox 40"/>
            <p:cNvSpPr txBox="1"/>
            <p:nvPr/>
          </p:nvSpPr>
          <p:spPr>
            <a:xfrm>
              <a:off x="7154105" y="3453978"/>
              <a:ext cx="1314852" cy="14079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just" defTabSz="914400">
                <a:spcBef>
                  <a:spcPct val="20000"/>
                </a:spcBef>
                <a:defRPr/>
              </a:pPr>
              <a:endParaRPr lang="ru-RU" sz="1400" dirty="0" smtClean="0"/>
            </a:p>
            <a:p>
              <a:pPr lvl="0" algn="just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Обязательными являются 30 услуг - для регионов, относящихся к территориям Крайнего Севера и 29 услуг для всех остальных регионов. В оценке не участвуют 3 услуги </a:t>
              </a:r>
              <a:r>
                <a:rPr lang="ru-RU" sz="1400" dirty="0" err="1" smtClean="0"/>
                <a:t>Росимущества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Rectangle 92"/>
            <p:cNvSpPr/>
            <p:nvPr/>
          </p:nvSpPr>
          <p:spPr>
            <a:xfrm>
              <a:off x="7154104" y="3206176"/>
              <a:ext cx="795151" cy="2457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Особенности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43" name="Oval 87"/>
          <p:cNvSpPr>
            <a:spLocks noChangeAspect="1"/>
          </p:cNvSpPr>
          <p:nvPr/>
        </p:nvSpPr>
        <p:spPr>
          <a:xfrm>
            <a:off x="2343661" y="3796988"/>
            <a:ext cx="2242853" cy="2242853"/>
          </a:xfrm>
          <a:prstGeom prst="ellipse">
            <a:avLst/>
          </a:prstGeom>
          <a:solidFill>
            <a:schemeClr val="accent2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Oval 79"/>
          <p:cNvSpPr>
            <a:spLocks noChangeAspect="1"/>
          </p:cNvSpPr>
          <p:nvPr/>
        </p:nvSpPr>
        <p:spPr>
          <a:xfrm>
            <a:off x="595086" y="3528870"/>
            <a:ext cx="2481943" cy="2481943"/>
          </a:xfrm>
          <a:prstGeom prst="ellipse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8" name="Group 58"/>
          <p:cNvGrpSpPr/>
          <p:nvPr/>
        </p:nvGrpSpPr>
        <p:grpSpPr>
          <a:xfrm>
            <a:off x="6027796" y="3486191"/>
            <a:ext cx="3740319" cy="1466341"/>
            <a:chOff x="7174424" y="1352592"/>
            <a:chExt cx="1314853" cy="1373748"/>
          </a:xfrm>
        </p:grpSpPr>
        <p:sp>
          <p:nvSpPr>
            <p:cNvPr id="49" name="TextBox 48"/>
            <p:cNvSpPr txBox="1"/>
            <p:nvPr/>
          </p:nvSpPr>
          <p:spPr>
            <a:xfrm>
              <a:off x="7174425" y="1717144"/>
              <a:ext cx="1314852" cy="10091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ru-RU" sz="1400" dirty="0" smtClean="0"/>
                <a:t>Определяет долю фактически оказываемых в МФЦ государственных услуг от общего количества государственных услуг, которые определены ПП № 797 (Приложения №1,3) (среднее значение по МФЦ субъекта РФ)</a:t>
              </a:r>
              <a:endParaRPr lang="en-US" sz="1400" dirty="0"/>
            </a:p>
          </p:txBody>
        </p:sp>
        <p:sp>
          <p:nvSpPr>
            <p:cNvPr id="50" name="Rectangle 52"/>
            <p:cNvSpPr/>
            <p:nvPr/>
          </p:nvSpPr>
          <p:spPr>
            <a:xfrm>
              <a:off x="7174424" y="1352592"/>
              <a:ext cx="743108" cy="25950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Содержание</a:t>
              </a:r>
              <a:endPara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51" name="Freeform 131"/>
          <p:cNvSpPr>
            <a:spLocks/>
          </p:cNvSpPr>
          <p:nvPr/>
        </p:nvSpPr>
        <p:spPr bwMode="auto">
          <a:xfrm>
            <a:off x="1329515" y="4383081"/>
            <a:ext cx="808719" cy="820972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7"/>
          <p:cNvSpPr>
            <a:spLocks noEditPoints="1"/>
          </p:cNvSpPr>
          <p:nvPr/>
        </p:nvSpPr>
        <p:spPr bwMode="auto">
          <a:xfrm>
            <a:off x="3130765" y="4516930"/>
            <a:ext cx="876449" cy="86419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77372"/>
            <a:ext cx="12192000" cy="10450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6"/>
          <p:cNvSpPr txBox="1">
            <a:spLocks/>
          </p:cNvSpPr>
          <p:nvPr/>
        </p:nvSpPr>
        <p:spPr>
          <a:xfrm>
            <a:off x="300726" y="602902"/>
            <a:ext cx="11571513" cy="696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ru-RU" sz="2000" b="1" cap="all" dirty="0" smtClean="0">
                <a:solidFill>
                  <a:schemeClr val="bg1"/>
                </a:solidFill>
              </a:rPr>
              <a:t>Соответствие информационно-технологической инфраструктуры МФЦ требованиям приказа Минэкономразвития России от 22.01.2014 г. № 21</a:t>
            </a:r>
          </a:p>
        </p:txBody>
      </p:sp>
      <p:sp>
        <p:nvSpPr>
          <p:cNvPr id="11" name="Sev01"/>
          <p:cNvSpPr/>
          <p:nvPr/>
        </p:nvSpPr>
        <p:spPr>
          <a:xfrm rot="18900000">
            <a:off x="9802564" y="4676178"/>
            <a:ext cx="1577548" cy="1577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9802564" y="4486109"/>
            <a:ext cx="1577548" cy="157754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86619" y="5057129"/>
            <a:ext cx="1714085" cy="83099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Вес показателя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0,05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5" name="Group 71"/>
          <p:cNvGrpSpPr/>
          <p:nvPr/>
        </p:nvGrpSpPr>
        <p:grpSpPr>
          <a:xfrm>
            <a:off x="3046348" y="2798732"/>
            <a:ext cx="2214969" cy="1848080"/>
            <a:chOff x="5403850" y="2404837"/>
            <a:chExt cx="928688" cy="1028701"/>
          </a:xfrm>
        </p:grpSpPr>
        <p:sp>
          <p:nvSpPr>
            <p:cNvPr id="16" name="Freeform 22"/>
            <p:cNvSpPr>
              <a:spLocks/>
            </p:cNvSpPr>
            <p:nvPr/>
          </p:nvSpPr>
          <p:spPr bwMode="auto">
            <a:xfrm rot="5400000">
              <a:off x="5715794" y="2816793"/>
              <a:ext cx="515938" cy="717550"/>
            </a:xfrm>
            <a:custGeom>
              <a:avLst/>
              <a:gdLst/>
              <a:ahLst/>
              <a:cxnLst>
                <a:cxn ang="0">
                  <a:pos x="0" y="322"/>
                </a:cxn>
                <a:cxn ang="0">
                  <a:pos x="0" y="0"/>
                </a:cxn>
                <a:cxn ang="0">
                  <a:pos x="325" y="199"/>
                </a:cxn>
                <a:cxn ang="0">
                  <a:pos x="325" y="452"/>
                </a:cxn>
                <a:cxn ang="0">
                  <a:pos x="0" y="322"/>
                </a:cxn>
              </a:cxnLst>
              <a:rect l="0" t="0" r="r" b="b"/>
              <a:pathLst>
                <a:path w="325" h="452">
                  <a:moveTo>
                    <a:pt x="0" y="322"/>
                  </a:moveTo>
                  <a:lnTo>
                    <a:pt x="0" y="0"/>
                  </a:lnTo>
                  <a:lnTo>
                    <a:pt x="325" y="199"/>
                  </a:lnTo>
                  <a:lnTo>
                    <a:pt x="325" y="452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 rot="5400000">
              <a:off x="509825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263"/>
                </a:cxn>
                <a:cxn ang="0">
                  <a:pos x="0" y="128"/>
                </a:cxn>
                <a:cxn ang="0">
                  <a:pos x="323" y="0"/>
                </a:cxn>
                <a:cxn ang="0">
                  <a:pos x="648" y="130"/>
                </a:cxn>
                <a:cxn ang="0">
                  <a:pos x="323" y="263"/>
                </a:cxn>
              </a:cxnLst>
              <a:rect l="0" t="0" r="r" b="b"/>
              <a:pathLst>
                <a:path w="648" h="263">
                  <a:moveTo>
                    <a:pt x="323" y="263"/>
                  </a:moveTo>
                  <a:lnTo>
                    <a:pt x="0" y="128"/>
                  </a:lnTo>
                  <a:lnTo>
                    <a:pt x="323" y="0"/>
                  </a:lnTo>
                  <a:lnTo>
                    <a:pt x="648" y="130"/>
                  </a:lnTo>
                  <a:lnTo>
                    <a:pt x="323" y="2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 rot="5400000">
              <a:off x="5718969" y="2304031"/>
              <a:ext cx="512763" cy="714375"/>
            </a:xfrm>
            <a:custGeom>
              <a:avLst/>
              <a:gdLst/>
              <a:ahLst/>
              <a:cxnLst>
                <a:cxn ang="0">
                  <a:pos x="323" y="322"/>
                </a:cxn>
                <a:cxn ang="0">
                  <a:pos x="0" y="450"/>
                </a:cxn>
                <a:cxn ang="0">
                  <a:pos x="0" y="192"/>
                </a:cxn>
                <a:cxn ang="0">
                  <a:pos x="323" y="0"/>
                </a:cxn>
                <a:cxn ang="0">
                  <a:pos x="323" y="322"/>
                </a:cxn>
              </a:cxnLst>
              <a:rect l="0" t="0" r="r" b="b"/>
              <a:pathLst>
                <a:path w="323" h="450">
                  <a:moveTo>
                    <a:pt x="323" y="322"/>
                  </a:moveTo>
                  <a:lnTo>
                    <a:pt x="0" y="450"/>
                  </a:lnTo>
                  <a:lnTo>
                    <a:pt x="0" y="192"/>
                  </a:lnTo>
                  <a:lnTo>
                    <a:pt x="323" y="0"/>
                  </a:lnTo>
                  <a:lnTo>
                    <a:pt x="323" y="32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70"/>
          <p:cNvGrpSpPr/>
          <p:nvPr/>
        </p:nvGrpSpPr>
        <p:grpSpPr>
          <a:xfrm>
            <a:off x="2565539" y="2490757"/>
            <a:ext cx="1919640" cy="2914716"/>
            <a:chOff x="4824412" y="2096862"/>
            <a:chExt cx="804863" cy="1622425"/>
          </a:xfrm>
        </p:grpSpPr>
        <p:sp>
          <p:nvSpPr>
            <p:cNvPr id="22" name="Freeform 25"/>
            <p:cNvSpPr>
              <a:spLocks/>
            </p:cNvSpPr>
            <p:nvPr/>
          </p:nvSpPr>
          <p:spPr bwMode="auto">
            <a:xfrm rot="5400000">
              <a:off x="4893469" y="2181794"/>
              <a:ext cx="820738" cy="650875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147"/>
                </a:cxn>
                <a:cxn ang="0">
                  <a:pos x="517" y="0"/>
                </a:cxn>
                <a:cxn ang="0">
                  <a:pos x="517" y="336"/>
                </a:cxn>
                <a:cxn ang="0">
                  <a:pos x="0" y="410"/>
                </a:cxn>
              </a:cxnLst>
              <a:rect l="0" t="0" r="r" b="b"/>
              <a:pathLst>
                <a:path w="517" h="410">
                  <a:moveTo>
                    <a:pt x="0" y="410"/>
                  </a:moveTo>
                  <a:lnTo>
                    <a:pt x="0" y="147"/>
                  </a:lnTo>
                  <a:lnTo>
                    <a:pt x="517" y="0"/>
                  </a:lnTo>
                  <a:lnTo>
                    <a:pt x="517" y="336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 rot="5400000">
              <a:off x="48974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417"/>
                </a:cxn>
                <a:cxn ang="0">
                  <a:pos x="0" y="336"/>
                </a:cxn>
                <a:cxn ang="0">
                  <a:pos x="0" y="0"/>
                </a:cxn>
                <a:cxn ang="0">
                  <a:pos x="503" y="149"/>
                </a:cxn>
                <a:cxn ang="0">
                  <a:pos x="505" y="417"/>
                </a:cxn>
                <a:cxn ang="0">
                  <a:pos x="505" y="417"/>
                </a:cxn>
              </a:cxnLst>
              <a:rect l="0" t="0" r="r" b="b"/>
              <a:pathLst>
                <a:path w="505" h="417">
                  <a:moveTo>
                    <a:pt x="505" y="417"/>
                  </a:moveTo>
                  <a:lnTo>
                    <a:pt x="0" y="336"/>
                  </a:lnTo>
                  <a:lnTo>
                    <a:pt x="0" y="0"/>
                  </a:lnTo>
                  <a:lnTo>
                    <a:pt x="503" y="149"/>
                  </a:lnTo>
                  <a:lnTo>
                    <a:pt x="505" y="417"/>
                  </a:lnTo>
                  <a:lnTo>
                    <a:pt x="505" y="41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 rot="5400000">
              <a:off x="4148931" y="2772343"/>
              <a:ext cx="1622425" cy="271463"/>
            </a:xfrm>
            <a:custGeom>
              <a:avLst/>
              <a:gdLst/>
              <a:ahLst/>
              <a:cxnLst>
                <a:cxn ang="0">
                  <a:pos x="517" y="0"/>
                </a:cxn>
                <a:cxn ang="0">
                  <a:pos x="1022" y="81"/>
                </a:cxn>
                <a:cxn ang="0">
                  <a:pos x="517" y="171"/>
                </a:cxn>
                <a:cxn ang="0">
                  <a:pos x="0" y="74"/>
                </a:cxn>
                <a:cxn ang="0">
                  <a:pos x="517" y="0"/>
                </a:cxn>
              </a:cxnLst>
              <a:rect l="0" t="0" r="r" b="b"/>
              <a:pathLst>
                <a:path w="1022" h="171">
                  <a:moveTo>
                    <a:pt x="517" y="0"/>
                  </a:moveTo>
                  <a:lnTo>
                    <a:pt x="1022" y="81"/>
                  </a:lnTo>
                  <a:lnTo>
                    <a:pt x="517" y="171"/>
                  </a:lnTo>
                  <a:lnTo>
                    <a:pt x="0" y="7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5" name="Group 67"/>
          <p:cNvGrpSpPr/>
          <p:nvPr/>
        </p:nvGrpSpPr>
        <p:grpSpPr>
          <a:xfrm>
            <a:off x="450166" y="2798732"/>
            <a:ext cx="2226329" cy="1848080"/>
            <a:chOff x="2811462" y="2404837"/>
            <a:chExt cx="933451" cy="1028701"/>
          </a:xfrm>
        </p:grpSpPr>
        <p:sp>
          <p:nvSpPr>
            <p:cNvPr id="26" name="Freeform 28"/>
            <p:cNvSpPr>
              <a:spLocks/>
            </p:cNvSpPr>
            <p:nvPr/>
          </p:nvSpPr>
          <p:spPr bwMode="auto">
            <a:xfrm rot="5400000">
              <a:off x="2914650" y="2814412"/>
              <a:ext cx="515938" cy="722313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455"/>
                </a:cxn>
                <a:cxn ang="0">
                  <a:pos x="325" y="253"/>
                </a:cxn>
                <a:cxn ang="0">
                  <a:pos x="325" y="0"/>
                </a:cxn>
                <a:cxn ang="0">
                  <a:pos x="0" y="130"/>
                </a:cxn>
              </a:cxnLst>
              <a:rect l="0" t="0" r="r" b="b"/>
              <a:pathLst>
                <a:path w="325" h="455">
                  <a:moveTo>
                    <a:pt x="0" y="130"/>
                  </a:moveTo>
                  <a:lnTo>
                    <a:pt x="0" y="455"/>
                  </a:lnTo>
                  <a:lnTo>
                    <a:pt x="325" y="253"/>
                  </a:lnTo>
                  <a:lnTo>
                    <a:pt x="325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 rot="5400000">
              <a:off x="302180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0"/>
                </a:cxn>
                <a:cxn ang="0">
                  <a:pos x="0" y="135"/>
                </a:cxn>
                <a:cxn ang="0">
                  <a:pos x="323" y="263"/>
                </a:cxn>
                <a:cxn ang="0">
                  <a:pos x="648" y="133"/>
                </a:cxn>
                <a:cxn ang="0">
                  <a:pos x="323" y="0"/>
                </a:cxn>
              </a:cxnLst>
              <a:rect l="0" t="0" r="r" b="b"/>
              <a:pathLst>
                <a:path w="648" h="263">
                  <a:moveTo>
                    <a:pt x="323" y="0"/>
                  </a:moveTo>
                  <a:lnTo>
                    <a:pt x="0" y="135"/>
                  </a:lnTo>
                  <a:lnTo>
                    <a:pt x="323" y="263"/>
                  </a:lnTo>
                  <a:lnTo>
                    <a:pt x="648" y="133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 rot="5400000">
              <a:off x="2914650" y="2301650"/>
              <a:ext cx="512763" cy="719138"/>
            </a:xfrm>
            <a:custGeom>
              <a:avLst/>
              <a:gdLst/>
              <a:ahLst/>
              <a:cxnLst>
                <a:cxn ang="0">
                  <a:pos x="323" y="128"/>
                </a:cxn>
                <a:cxn ang="0">
                  <a:pos x="0" y="0"/>
                </a:cxn>
                <a:cxn ang="0">
                  <a:pos x="0" y="258"/>
                </a:cxn>
                <a:cxn ang="0">
                  <a:pos x="323" y="453"/>
                </a:cxn>
                <a:cxn ang="0">
                  <a:pos x="323" y="128"/>
                </a:cxn>
              </a:cxnLst>
              <a:rect l="0" t="0" r="r" b="b"/>
              <a:pathLst>
                <a:path w="323" h="453">
                  <a:moveTo>
                    <a:pt x="323" y="128"/>
                  </a:moveTo>
                  <a:lnTo>
                    <a:pt x="0" y="0"/>
                  </a:lnTo>
                  <a:lnTo>
                    <a:pt x="0" y="258"/>
                  </a:lnTo>
                  <a:lnTo>
                    <a:pt x="323" y="453"/>
                  </a:lnTo>
                  <a:lnTo>
                    <a:pt x="323" y="12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68"/>
          <p:cNvGrpSpPr/>
          <p:nvPr/>
        </p:nvGrpSpPr>
        <p:grpSpPr>
          <a:xfrm>
            <a:off x="1260614" y="2490757"/>
            <a:ext cx="1919640" cy="2914716"/>
            <a:chOff x="3519487" y="2096862"/>
            <a:chExt cx="804863" cy="1622425"/>
          </a:xfrm>
        </p:grpSpPr>
        <p:sp>
          <p:nvSpPr>
            <p:cNvPr id="30" name="Freeform 31"/>
            <p:cNvSpPr>
              <a:spLocks/>
            </p:cNvSpPr>
            <p:nvPr/>
          </p:nvSpPr>
          <p:spPr bwMode="auto">
            <a:xfrm rot="5400000">
              <a:off x="3434557" y="2181794"/>
              <a:ext cx="820738" cy="650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3"/>
                </a:cxn>
                <a:cxn ang="0">
                  <a:pos x="517" y="410"/>
                </a:cxn>
                <a:cxn ang="0">
                  <a:pos x="517" y="74"/>
                </a:cxn>
                <a:cxn ang="0">
                  <a:pos x="0" y="0"/>
                </a:cxn>
              </a:cxnLst>
              <a:rect l="0" t="0" r="r" b="b"/>
              <a:pathLst>
                <a:path w="517" h="410">
                  <a:moveTo>
                    <a:pt x="0" y="0"/>
                  </a:moveTo>
                  <a:lnTo>
                    <a:pt x="0" y="263"/>
                  </a:lnTo>
                  <a:lnTo>
                    <a:pt x="517" y="410"/>
                  </a:lnTo>
                  <a:lnTo>
                    <a:pt x="517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 rot="5400000">
              <a:off x="34496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0"/>
                </a:cxn>
                <a:cxn ang="0">
                  <a:pos x="0" y="81"/>
                </a:cxn>
                <a:cxn ang="0">
                  <a:pos x="0" y="417"/>
                </a:cxn>
                <a:cxn ang="0">
                  <a:pos x="503" y="270"/>
                </a:cxn>
                <a:cxn ang="0">
                  <a:pos x="505" y="0"/>
                </a:cxn>
                <a:cxn ang="0">
                  <a:pos x="505" y="0"/>
                </a:cxn>
              </a:cxnLst>
              <a:rect l="0" t="0" r="r" b="b"/>
              <a:pathLst>
                <a:path w="505" h="417">
                  <a:moveTo>
                    <a:pt x="505" y="0"/>
                  </a:moveTo>
                  <a:lnTo>
                    <a:pt x="0" y="81"/>
                  </a:lnTo>
                  <a:lnTo>
                    <a:pt x="0" y="417"/>
                  </a:lnTo>
                  <a:lnTo>
                    <a:pt x="503" y="270"/>
                  </a:lnTo>
                  <a:lnTo>
                    <a:pt x="505" y="0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 rot="5400000">
              <a:off x="3377406" y="2772343"/>
              <a:ext cx="1622425" cy="271463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517" y="171"/>
                </a:cxn>
                <a:cxn ang="0">
                  <a:pos x="1022" y="90"/>
                </a:cxn>
                <a:cxn ang="0">
                  <a:pos x="517" y="0"/>
                </a:cxn>
                <a:cxn ang="0">
                  <a:pos x="0" y="97"/>
                </a:cxn>
              </a:cxnLst>
              <a:rect l="0" t="0" r="r" b="b"/>
              <a:pathLst>
                <a:path w="1022" h="171">
                  <a:moveTo>
                    <a:pt x="0" y="97"/>
                  </a:moveTo>
                  <a:lnTo>
                    <a:pt x="517" y="171"/>
                  </a:lnTo>
                  <a:lnTo>
                    <a:pt x="1022" y="90"/>
                  </a:lnTo>
                  <a:lnTo>
                    <a:pt x="517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3" name="Group 69"/>
          <p:cNvGrpSpPr/>
          <p:nvPr/>
        </p:nvGrpSpPr>
        <p:grpSpPr>
          <a:xfrm>
            <a:off x="2022606" y="2178019"/>
            <a:ext cx="1696249" cy="4061210"/>
            <a:chOff x="4206876" y="1784124"/>
            <a:chExt cx="711200" cy="2260600"/>
          </a:xfrm>
        </p:grpSpPr>
        <p:sp>
          <p:nvSpPr>
            <p:cNvPr id="34" name="Freeform 34"/>
            <p:cNvSpPr>
              <a:spLocks/>
            </p:cNvSpPr>
            <p:nvPr/>
          </p:nvSpPr>
          <p:spPr bwMode="auto">
            <a:xfrm rot="5400000">
              <a:off x="3998913" y="3125562"/>
              <a:ext cx="1127125" cy="711200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0" y="0"/>
                </a:cxn>
                <a:cxn ang="0">
                  <a:pos x="710" y="78"/>
                </a:cxn>
                <a:cxn ang="0">
                  <a:pos x="710" y="369"/>
                </a:cxn>
                <a:cxn ang="0">
                  <a:pos x="0" y="448"/>
                </a:cxn>
              </a:cxnLst>
              <a:rect l="0" t="0" r="r" b="b"/>
              <a:pathLst>
                <a:path w="710" h="448">
                  <a:moveTo>
                    <a:pt x="0" y="448"/>
                  </a:moveTo>
                  <a:lnTo>
                    <a:pt x="0" y="0"/>
                  </a:lnTo>
                  <a:lnTo>
                    <a:pt x="710" y="78"/>
                  </a:lnTo>
                  <a:lnTo>
                    <a:pt x="710" y="369"/>
                  </a:lnTo>
                  <a:lnTo>
                    <a:pt x="0" y="44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5400000">
              <a:off x="3995738" y="1995262"/>
              <a:ext cx="1133475" cy="71120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448"/>
                </a:cxn>
                <a:cxn ang="0">
                  <a:pos x="0" y="369"/>
                </a:cxn>
                <a:cxn ang="0">
                  <a:pos x="0" y="83"/>
                </a:cxn>
                <a:cxn ang="0">
                  <a:pos x="714" y="0"/>
                </a:cxn>
              </a:cxnLst>
              <a:rect l="0" t="0" r="r" b="b"/>
              <a:pathLst>
                <a:path w="714" h="448">
                  <a:moveTo>
                    <a:pt x="714" y="0"/>
                  </a:moveTo>
                  <a:lnTo>
                    <a:pt x="714" y="448"/>
                  </a:lnTo>
                  <a:lnTo>
                    <a:pt x="0" y="369"/>
                  </a:lnTo>
                  <a:lnTo>
                    <a:pt x="0" y="83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7" name="Rounded Rectangle 53"/>
          <p:cNvSpPr/>
          <p:nvPr/>
        </p:nvSpPr>
        <p:spPr>
          <a:xfrm>
            <a:off x="5527099" y="3789982"/>
            <a:ext cx="3725972" cy="1766758"/>
          </a:xfrm>
          <a:prstGeom prst="roundRect">
            <a:avLst>
              <a:gd name="adj" fmla="val 24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8" name="Group 93"/>
          <p:cNvGrpSpPr/>
          <p:nvPr/>
        </p:nvGrpSpPr>
        <p:grpSpPr>
          <a:xfrm>
            <a:off x="5527099" y="3228293"/>
            <a:ext cx="3725972" cy="640324"/>
            <a:chOff x="425669" y="2203667"/>
            <a:chExt cx="3725972" cy="811886"/>
          </a:xfrm>
          <a:solidFill>
            <a:schemeClr val="accent2">
              <a:lumMod val="75000"/>
            </a:schemeClr>
          </a:solidFill>
        </p:grpSpPr>
        <p:sp>
          <p:nvSpPr>
            <p:cNvPr id="50" name="Rounded Rectangle 57"/>
            <p:cNvSpPr/>
            <p:nvPr/>
          </p:nvSpPr>
          <p:spPr>
            <a:xfrm>
              <a:off x="425669" y="2203667"/>
              <a:ext cx="3725972" cy="76210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ounded Rectangle 58"/>
            <p:cNvSpPr/>
            <p:nvPr/>
          </p:nvSpPr>
          <p:spPr>
            <a:xfrm>
              <a:off x="425669" y="2253444"/>
              <a:ext cx="3725972" cy="762109"/>
            </a:xfrm>
            <a:prstGeom prst="roundRect">
              <a:avLst>
                <a:gd name="adj" fmla="val 112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6617603" y="3361519"/>
            <a:ext cx="1421864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Содержание</a:t>
            </a:r>
            <a:endParaRPr lang="en-US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51215" y="3954950"/>
            <a:ext cx="3444406" cy="150810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ru-RU" sz="1400" dirty="0" smtClean="0"/>
              <a:t>Определяет долю соблюдаемых в МФЦ требований от общего количества обязательных требований, установленных приказом Минэкономразвития России от 22.01.2014 г. № 21 (среднее значение по МФЦ субъекта РФ)</a:t>
            </a:r>
            <a:endParaRPr lang="en-US" sz="1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2239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382D75-6DC6-4908-8B05-64D061C4B1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TS102922391</Template>
  <TotalTime>0</TotalTime>
  <Words>1294</Words>
  <Application>Microsoft Office PowerPoint</Application>
  <PresentationFormat>Произвольный</PresentationFormat>
  <Paragraphs>146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TS102922391</vt:lpstr>
      <vt:lpstr>Слайд 1</vt:lpstr>
      <vt:lpstr>Основные мероприятия по проведению оценки</vt:lpstr>
      <vt:lpstr>Перечень показателей оценки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2014-03-16T18:37:39Z</dcterms:created>
  <dcterms:modified xsi:type="dcterms:W3CDTF">2016-06-27T16:46:53Z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TC029223919991</vt:lpwstr>
  </property>
</Properties>
</file>