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396" r:id="rId3"/>
    <p:sldId id="521" r:id="rId4"/>
    <p:sldId id="483" r:id="rId5"/>
    <p:sldId id="456" r:id="rId6"/>
    <p:sldId id="455" r:id="rId7"/>
    <p:sldId id="460" r:id="rId8"/>
    <p:sldId id="452" r:id="rId9"/>
    <p:sldId id="459" r:id="rId10"/>
    <p:sldId id="492" r:id="rId11"/>
    <p:sldId id="500" r:id="rId12"/>
    <p:sldId id="493" r:id="rId13"/>
    <p:sldId id="502" r:id="rId14"/>
    <p:sldId id="494" r:id="rId15"/>
    <p:sldId id="523" r:id="rId16"/>
    <p:sldId id="465" r:id="rId17"/>
    <p:sldId id="496" r:id="rId18"/>
    <p:sldId id="462" r:id="rId19"/>
    <p:sldId id="498" r:id="rId20"/>
    <p:sldId id="466" r:id="rId21"/>
    <p:sldId id="499" r:id="rId22"/>
    <p:sldId id="484" r:id="rId23"/>
    <p:sldId id="467" r:id="rId24"/>
    <p:sldId id="458" r:id="rId25"/>
    <p:sldId id="515" r:id="rId26"/>
    <p:sldId id="516" r:id="rId27"/>
    <p:sldId id="517" r:id="rId28"/>
    <p:sldId id="519" r:id="rId29"/>
    <p:sldId id="485" r:id="rId30"/>
    <p:sldId id="520" r:id="rId31"/>
    <p:sldId id="486" r:id="rId32"/>
    <p:sldId id="487" r:id="rId33"/>
    <p:sldId id="488" r:id="rId34"/>
    <p:sldId id="454" r:id="rId35"/>
  </p:sldIdLst>
  <p:sldSz cx="12192000" cy="6858000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0975A"/>
    <a:srgbClr val="9A57CD"/>
    <a:srgbClr val="FF7979"/>
    <a:srgbClr val="2FC9FF"/>
    <a:srgbClr val="FFCD2D"/>
    <a:srgbClr val="00CC66"/>
    <a:srgbClr val="66FFCC"/>
    <a:srgbClr val="33CC33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38" autoAdjust="0"/>
    <p:restoredTop sz="99344" autoAdjust="0"/>
  </p:normalViewPr>
  <p:slideViewPr>
    <p:cSldViewPr snapToGrid="0">
      <p:cViewPr varScale="1">
        <p:scale>
          <a:sx n="122" d="100"/>
          <a:sy n="122" d="100"/>
        </p:scale>
        <p:origin x="-360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AB26C5-5361-4FC0-81C8-BE6D84F94D5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B1C5FE-2703-4441-BEF0-99E4287AD1D1}">
      <dgm:prSet phldrT="[Текст]" custT="1"/>
      <dgm:spPr/>
      <dgm:t>
        <a:bodyPr/>
        <a:lstStyle/>
        <a:p>
          <a:r>
            <a:rPr lang="ru-RU" sz="900" dirty="0" smtClean="0">
              <a:latin typeface="Arial" panose="020B0604020202020204" pitchFamily="34" charset="0"/>
              <a:cs typeface="Arial" panose="020B0604020202020204" pitchFamily="34" charset="0"/>
            </a:rPr>
            <a:t>Формирование сведений о ДО</a:t>
          </a:r>
          <a:endParaRPr lang="ru-RU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F6063D-0509-41ED-ACC7-AC30E93E6E44}" type="parTrans" cxnId="{851183D3-9127-4649-B53F-933A3F976AB9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7704F45-FBC1-44C7-8D4F-DB63EFF5E4E1}" type="sibTrans" cxnId="{851183D3-9127-4649-B53F-933A3F976AB9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C15102-B1C1-4FB6-9C7B-1E3968028AC5}">
      <dgm:prSet phldrT="[Текст]" custT="1"/>
      <dgm:spPr/>
      <dgm:t>
        <a:bodyPr/>
        <a:lstStyle/>
        <a:p>
          <a:r>
            <a:rPr lang="ru-RU" sz="900" dirty="0" smtClean="0">
              <a:latin typeface="Arial" panose="020B0604020202020204" pitchFamily="34" charset="0"/>
              <a:cs typeface="Arial" panose="020B0604020202020204" pitchFamily="34" charset="0"/>
            </a:rPr>
            <a:t>ПБС</a:t>
          </a:r>
          <a:endParaRPr lang="ru-RU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F2FBF10-A7EA-449F-B0CB-5B5D8AB47665}" type="parTrans" cxnId="{C275512B-0A4D-4171-B069-54C244720665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E322E5-7035-4D4E-BE91-AFDEAA64D22A}" type="sibTrans" cxnId="{C275512B-0A4D-4171-B069-54C244720665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A61DD4A-4E0A-45AE-B522-E11FFAE9F17A}">
      <dgm:prSet phldrT="[Текст]" custT="1"/>
      <dgm:spPr/>
      <dgm:t>
        <a:bodyPr/>
        <a:lstStyle/>
        <a:p>
          <a:r>
            <a:rPr lang="ru-RU" sz="900" dirty="0" smtClean="0">
              <a:latin typeface="Arial" panose="020B0604020202020204" pitchFamily="34" charset="0"/>
              <a:cs typeface="Arial" panose="020B0604020202020204" pitchFamily="34" charset="0"/>
            </a:rPr>
            <a:t>В случае исполнения ДО неоднократно (в том числе с учетом ранее произведенных авансовых платежей)</a:t>
          </a:r>
          <a:endParaRPr lang="ru-RU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56FCC83-6A40-4DD1-968B-85C871A0EED2}" type="parTrans" cxnId="{6CE55B64-E25E-4FB0-AFB3-B819DEA9A821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CE4FED-0891-4F4A-BFFA-A146221AB8C0}" type="sibTrans" cxnId="{6CE55B64-E25E-4FB0-AFB3-B819DEA9A821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EF43F4-1314-449F-8CE8-BFC900B06080}">
      <dgm:prSet phldrT="[Текст]" custT="1"/>
      <dgm:spPr/>
      <dgm:t>
        <a:bodyPr/>
        <a:lstStyle/>
        <a:p>
          <a:r>
            <a:rPr lang="ru-RU" sz="900" dirty="0" smtClean="0">
              <a:latin typeface="Arial" panose="020B0604020202020204" pitchFamily="34" charset="0"/>
              <a:cs typeface="Arial" panose="020B0604020202020204" pitchFamily="34" charset="0"/>
            </a:rPr>
            <a:t>В случае подтверждение поставки товаров, выполнения работ, оказания услуг по ранее произведенным авансовым платежам в соответствии с условиями ГК (договора)</a:t>
          </a:r>
          <a:endParaRPr lang="ru-RU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C58FA37-4BFF-4094-95A0-CB5A9340C95B}" type="parTrans" cxnId="{3A7C4134-AA9C-4AA0-BB9A-81A90F470D12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1CBA53-A297-4A09-9B5B-467E36420C54}" type="sibTrans" cxnId="{3A7C4134-AA9C-4AA0-BB9A-81A90F470D12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271392-20D4-40C0-A7F9-9B05E0B380B1}">
      <dgm:prSet phldrT="[Текст]" custT="1"/>
      <dgm:spPr/>
      <dgm:t>
        <a:bodyPr/>
        <a:lstStyle/>
        <a:p>
          <a:r>
            <a:rPr lang="ru-RU" sz="900" dirty="0" smtClean="0">
              <a:latin typeface="Arial" panose="020B0604020202020204" pitchFamily="34" charset="0"/>
              <a:cs typeface="Arial" panose="020B0604020202020204" pitchFamily="34" charset="0"/>
            </a:rPr>
            <a:t>ФК</a:t>
          </a:r>
          <a:endParaRPr lang="ru-RU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C067AF-1A99-477B-9433-BC3FC578292D}" type="parTrans" cxnId="{A965BADE-3ED9-4BA3-ACB4-258A182EDDC0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39A1EF-A4F2-4591-A8CC-B67406CE6E59}" type="sibTrans" cxnId="{A965BADE-3ED9-4BA3-ACB4-258A182EDDC0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1897B1-E11A-4410-A01B-324FB1A7797F}">
      <dgm:prSet phldrT="[Текст]" custT="1"/>
      <dgm:spPr/>
      <dgm:t>
        <a:bodyPr/>
        <a:lstStyle/>
        <a:p>
          <a:r>
            <a:rPr lang="ru-RU" sz="900" dirty="0" smtClean="0">
              <a:latin typeface="Arial" panose="020B0604020202020204" pitchFamily="34" charset="0"/>
              <a:cs typeface="Arial" panose="020B0604020202020204" pitchFamily="34" charset="0"/>
            </a:rPr>
            <a:t>в случае исполнения ДО одним платежным документом, сумма которого равна сумме ДО, подлежащего постановке на учет, на основании информации, содержащейся в представленных получателем средств федерального бюджета в орган ФК платежных документах для оплаты соответствующих ДО, не позднее  следующего  рабочего дня со дня предоставления указанных платежных документов при положительном результате их проверки по 87н.</a:t>
          </a:r>
          <a:endParaRPr lang="ru-RU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BBEEF8-3112-478C-AE18-EB0FC01F932F}" type="parTrans" cxnId="{690CBF0F-5040-486E-A338-176F40D69CAF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CAAC06-CEC1-4446-870A-4270126D3703}" type="sibTrans" cxnId="{690CBF0F-5040-486E-A338-176F40D69CAF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4EA8F0-E280-41FD-8233-3F9F5574EDD4}">
      <dgm:prSet custT="1"/>
      <dgm:spPr/>
      <dgm:t>
        <a:bodyPr/>
        <a:lstStyle/>
        <a:p>
          <a:r>
            <a:rPr lang="ru-RU" sz="900" dirty="0" smtClean="0">
              <a:latin typeface="Arial" panose="020B0604020202020204" pitchFamily="34" charset="0"/>
              <a:cs typeface="Arial" panose="020B0604020202020204" pitchFamily="34" charset="0"/>
            </a:rPr>
            <a:t>В случае исполнения ДО в период, превышающий срок, установленный для оплаты ДО в соответствии с требованиями 87н</a:t>
          </a:r>
          <a:endParaRPr lang="ru-RU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FA4D507-AF0F-4088-AC40-D9D46B139073}" type="parTrans" cxnId="{842E08B7-98AE-4F68-8D2A-A982F41182F4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74BBF53-7641-4946-936D-E078361058B0}" type="sibTrans" cxnId="{842E08B7-98AE-4F68-8D2A-A982F41182F4}">
      <dgm:prSet/>
      <dgm:spPr/>
      <dgm:t>
        <a:bodyPr/>
        <a:lstStyle/>
        <a:p>
          <a:endParaRPr lang="ru-RU" sz="9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21557C-A567-4E98-965B-5467ED13CCC5}" type="pres">
      <dgm:prSet presAssocID="{83AB26C5-5361-4FC0-81C8-BE6D84F94D5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76FA50C-812E-4188-859D-C0F8C0A46B9C}" type="pres">
      <dgm:prSet presAssocID="{65B1C5FE-2703-4441-BEF0-99E4287AD1D1}" presName="hierRoot1" presStyleCnt="0"/>
      <dgm:spPr/>
    </dgm:pt>
    <dgm:pt modelId="{1A10EC20-0893-476C-BD5F-97BAEB708AFD}" type="pres">
      <dgm:prSet presAssocID="{65B1C5FE-2703-4441-BEF0-99E4287AD1D1}" presName="composite" presStyleCnt="0"/>
      <dgm:spPr/>
    </dgm:pt>
    <dgm:pt modelId="{9D1F7859-DAA8-4727-9195-2F1EAF2A3E21}" type="pres">
      <dgm:prSet presAssocID="{65B1C5FE-2703-4441-BEF0-99E4287AD1D1}" presName="background" presStyleLbl="node0" presStyleIdx="0" presStyleCnt="1"/>
      <dgm:spPr/>
    </dgm:pt>
    <dgm:pt modelId="{C97AE9E0-D3CD-44AB-8242-7445BEF091CB}" type="pres">
      <dgm:prSet presAssocID="{65B1C5FE-2703-4441-BEF0-99E4287AD1D1}" presName="text" presStyleLbl="fgAcc0" presStyleIdx="0" presStyleCnt="1" custScaleX="271312" custLinFactNeighborX="-544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328F95-DF40-4809-8A0B-95CE8AB147C4}" type="pres">
      <dgm:prSet presAssocID="{65B1C5FE-2703-4441-BEF0-99E4287AD1D1}" presName="hierChild2" presStyleCnt="0"/>
      <dgm:spPr/>
    </dgm:pt>
    <dgm:pt modelId="{39AF28D6-52EA-498C-89A3-28CC81D99AD6}" type="pres">
      <dgm:prSet presAssocID="{0F2FBF10-A7EA-449F-B0CB-5B5D8AB47665}" presName="Name10" presStyleLbl="parChTrans1D2" presStyleIdx="0" presStyleCnt="2"/>
      <dgm:spPr/>
      <dgm:t>
        <a:bodyPr/>
        <a:lstStyle/>
        <a:p>
          <a:endParaRPr lang="ru-RU"/>
        </a:p>
      </dgm:t>
    </dgm:pt>
    <dgm:pt modelId="{F2E1DA4F-484B-429B-A08F-AFBA0907C517}" type="pres">
      <dgm:prSet presAssocID="{1FC15102-B1C1-4FB6-9C7B-1E3968028AC5}" presName="hierRoot2" presStyleCnt="0"/>
      <dgm:spPr/>
    </dgm:pt>
    <dgm:pt modelId="{EA51BDD4-E791-4220-97E3-E679A1D1DEB0}" type="pres">
      <dgm:prSet presAssocID="{1FC15102-B1C1-4FB6-9C7B-1E3968028AC5}" presName="composite2" presStyleCnt="0"/>
      <dgm:spPr/>
    </dgm:pt>
    <dgm:pt modelId="{5B4AD559-7F7F-4213-B621-90FB5FA8757A}" type="pres">
      <dgm:prSet presAssocID="{1FC15102-B1C1-4FB6-9C7B-1E3968028AC5}" presName="background2" presStyleLbl="node2" presStyleIdx="0" presStyleCnt="2"/>
      <dgm:spPr/>
    </dgm:pt>
    <dgm:pt modelId="{FF900395-D903-4FC4-9A97-019147B8DB17}" type="pres">
      <dgm:prSet presAssocID="{1FC15102-B1C1-4FB6-9C7B-1E3968028AC5}" presName="text2" presStyleLbl="fgAcc2" presStyleIdx="0" presStyleCnt="2" custLinFactNeighborX="-372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EDAA6A-BC0A-461B-8148-75C60D9D71F1}" type="pres">
      <dgm:prSet presAssocID="{1FC15102-B1C1-4FB6-9C7B-1E3968028AC5}" presName="hierChild3" presStyleCnt="0"/>
      <dgm:spPr/>
    </dgm:pt>
    <dgm:pt modelId="{A8E10675-B5EB-404D-9EE3-1E505F7883AC}" type="pres">
      <dgm:prSet presAssocID="{B56FCC83-6A40-4DD1-968B-85C871A0EED2}" presName="Name17" presStyleLbl="parChTrans1D3" presStyleIdx="0" presStyleCnt="4"/>
      <dgm:spPr/>
      <dgm:t>
        <a:bodyPr/>
        <a:lstStyle/>
        <a:p>
          <a:endParaRPr lang="ru-RU"/>
        </a:p>
      </dgm:t>
    </dgm:pt>
    <dgm:pt modelId="{4E213BA3-7593-4442-BF8A-60752047A6F8}" type="pres">
      <dgm:prSet presAssocID="{DA61DD4A-4E0A-45AE-B522-E11FFAE9F17A}" presName="hierRoot3" presStyleCnt="0"/>
      <dgm:spPr/>
    </dgm:pt>
    <dgm:pt modelId="{ED06715E-7B5B-43CF-9881-75DE9207C27C}" type="pres">
      <dgm:prSet presAssocID="{DA61DD4A-4E0A-45AE-B522-E11FFAE9F17A}" presName="composite3" presStyleCnt="0"/>
      <dgm:spPr/>
    </dgm:pt>
    <dgm:pt modelId="{D69105EA-0BFB-4EB7-9381-777814E4BA8D}" type="pres">
      <dgm:prSet presAssocID="{DA61DD4A-4E0A-45AE-B522-E11FFAE9F17A}" presName="background3" presStyleLbl="node3" presStyleIdx="0" presStyleCnt="4"/>
      <dgm:spPr/>
    </dgm:pt>
    <dgm:pt modelId="{F7B5D6C6-018E-4C02-B7E3-9B9877B3808F}" type="pres">
      <dgm:prSet presAssocID="{DA61DD4A-4E0A-45AE-B522-E11FFAE9F17A}" presName="text3" presStyleLbl="fgAcc3" presStyleIdx="0" presStyleCnt="4" custScaleX="114109" custScaleY="100000" custLinFactNeighborX="-23682" custLinFactNeighborY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22C46C-4488-4E51-9F7A-03CA269838B2}" type="pres">
      <dgm:prSet presAssocID="{DA61DD4A-4E0A-45AE-B522-E11FFAE9F17A}" presName="hierChild4" presStyleCnt="0"/>
      <dgm:spPr/>
    </dgm:pt>
    <dgm:pt modelId="{FD01D8F4-19F7-43EF-A8BD-1CA4D0963273}" type="pres">
      <dgm:prSet presAssocID="{5C58FA37-4BFF-4094-95A0-CB5A9340C95B}" presName="Name17" presStyleLbl="parChTrans1D3" presStyleIdx="1" presStyleCnt="4"/>
      <dgm:spPr/>
      <dgm:t>
        <a:bodyPr/>
        <a:lstStyle/>
        <a:p>
          <a:endParaRPr lang="ru-RU"/>
        </a:p>
      </dgm:t>
    </dgm:pt>
    <dgm:pt modelId="{92D51F73-3AF7-4D5D-9CFB-888659BF023D}" type="pres">
      <dgm:prSet presAssocID="{29EF43F4-1314-449F-8CE8-BFC900B06080}" presName="hierRoot3" presStyleCnt="0"/>
      <dgm:spPr/>
    </dgm:pt>
    <dgm:pt modelId="{201BED94-F75C-4C45-BF79-A65922AF881F}" type="pres">
      <dgm:prSet presAssocID="{29EF43F4-1314-449F-8CE8-BFC900B06080}" presName="composite3" presStyleCnt="0"/>
      <dgm:spPr/>
    </dgm:pt>
    <dgm:pt modelId="{AB088EE8-8375-45E5-9B42-6E72D40F738C}" type="pres">
      <dgm:prSet presAssocID="{29EF43F4-1314-449F-8CE8-BFC900B06080}" presName="background3" presStyleLbl="node3" presStyleIdx="1" presStyleCnt="4"/>
      <dgm:spPr/>
    </dgm:pt>
    <dgm:pt modelId="{31E10EB0-DF7F-4090-BD30-E765BFB859F3}" type="pres">
      <dgm:prSet presAssocID="{29EF43F4-1314-449F-8CE8-BFC900B06080}" presName="text3" presStyleLbl="fgAcc3" presStyleIdx="1" presStyleCnt="4" custScaleX="140974" custScaleY="98679" custLinFactNeighborX="-321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EE6884-C882-4B5B-A8A6-391825139A12}" type="pres">
      <dgm:prSet presAssocID="{29EF43F4-1314-449F-8CE8-BFC900B06080}" presName="hierChild4" presStyleCnt="0"/>
      <dgm:spPr/>
    </dgm:pt>
    <dgm:pt modelId="{547D972C-9FA9-4262-B9D0-DAD5A3C92CA1}" type="pres">
      <dgm:prSet presAssocID="{9FA4D507-AF0F-4088-AC40-D9D46B139073}" presName="Name17" presStyleLbl="parChTrans1D3" presStyleIdx="2" presStyleCnt="4"/>
      <dgm:spPr/>
      <dgm:t>
        <a:bodyPr/>
        <a:lstStyle/>
        <a:p>
          <a:endParaRPr lang="ru-RU"/>
        </a:p>
      </dgm:t>
    </dgm:pt>
    <dgm:pt modelId="{E8E5FA86-F1DD-49EF-9D43-FBC5C7ADAFA6}" type="pres">
      <dgm:prSet presAssocID="{544EA8F0-E280-41FD-8233-3F9F5574EDD4}" presName="hierRoot3" presStyleCnt="0"/>
      <dgm:spPr/>
    </dgm:pt>
    <dgm:pt modelId="{9B94C874-E9F3-4AD5-8608-47F83D7B8999}" type="pres">
      <dgm:prSet presAssocID="{544EA8F0-E280-41FD-8233-3F9F5574EDD4}" presName="composite3" presStyleCnt="0"/>
      <dgm:spPr/>
    </dgm:pt>
    <dgm:pt modelId="{4DE1DD7E-8C33-4E0E-94AF-C9FB8BDECC95}" type="pres">
      <dgm:prSet presAssocID="{544EA8F0-E280-41FD-8233-3F9F5574EDD4}" presName="background3" presStyleLbl="node3" presStyleIdx="2" presStyleCnt="4"/>
      <dgm:spPr/>
    </dgm:pt>
    <dgm:pt modelId="{330E03A8-8ADC-40EC-9D99-D91EFCED639A}" type="pres">
      <dgm:prSet presAssocID="{544EA8F0-E280-41FD-8233-3F9F5574EDD4}" presName="text3" presStyleLbl="fgAcc3" presStyleIdx="2" presStyleCnt="4" custScaleX="120209" custLinFactNeighborX="-291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752500-5F03-41A6-AE3C-E22866457ECD}" type="pres">
      <dgm:prSet presAssocID="{544EA8F0-E280-41FD-8233-3F9F5574EDD4}" presName="hierChild4" presStyleCnt="0"/>
      <dgm:spPr/>
    </dgm:pt>
    <dgm:pt modelId="{6BABD329-23AD-46BB-A002-A8B39EC313CF}" type="pres">
      <dgm:prSet presAssocID="{50C067AF-1A99-477B-9433-BC3FC578292D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97B1975-EE51-4375-BD97-30E9A75A5A93}" type="pres">
      <dgm:prSet presAssocID="{15271392-20D4-40C0-A7F9-9B05E0B380B1}" presName="hierRoot2" presStyleCnt="0"/>
      <dgm:spPr/>
    </dgm:pt>
    <dgm:pt modelId="{8D8161F9-3697-4E10-94FB-6FF7E213D17A}" type="pres">
      <dgm:prSet presAssocID="{15271392-20D4-40C0-A7F9-9B05E0B380B1}" presName="composite2" presStyleCnt="0"/>
      <dgm:spPr/>
    </dgm:pt>
    <dgm:pt modelId="{8E8CEA09-9F27-4F68-8092-BA232FA55093}" type="pres">
      <dgm:prSet presAssocID="{15271392-20D4-40C0-A7F9-9B05E0B380B1}" presName="background2" presStyleLbl="node2" presStyleIdx="1" presStyleCnt="2"/>
      <dgm:spPr/>
    </dgm:pt>
    <dgm:pt modelId="{38FA62AB-C0CD-4960-84F4-1E196F1FEA04}" type="pres">
      <dgm:prSet presAssocID="{15271392-20D4-40C0-A7F9-9B05E0B380B1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521D4C-116B-4111-ABE0-133185B7D3DB}" type="pres">
      <dgm:prSet presAssocID="{15271392-20D4-40C0-A7F9-9B05E0B380B1}" presName="hierChild3" presStyleCnt="0"/>
      <dgm:spPr/>
    </dgm:pt>
    <dgm:pt modelId="{72C7FA59-69CE-42DE-9B31-4FFD0A336CA7}" type="pres">
      <dgm:prSet presAssocID="{05BBEEF8-3112-478C-AE18-EB0FC01F932F}" presName="Name17" presStyleLbl="parChTrans1D3" presStyleIdx="3" presStyleCnt="4"/>
      <dgm:spPr/>
      <dgm:t>
        <a:bodyPr/>
        <a:lstStyle/>
        <a:p>
          <a:endParaRPr lang="ru-RU"/>
        </a:p>
      </dgm:t>
    </dgm:pt>
    <dgm:pt modelId="{7718CE18-EC75-4FEB-A369-12448199E698}" type="pres">
      <dgm:prSet presAssocID="{CD1897B1-E11A-4410-A01B-324FB1A7797F}" presName="hierRoot3" presStyleCnt="0"/>
      <dgm:spPr/>
    </dgm:pt>
    <dgm:pt modelId="{17C14D8A-1589-49BA-ADAF-42B3CFA4FADE}" type="pres">
      <dgm:prSet presAssocID="{CD1897B1-E11A-4410-A01B-324FB1A7797F}" presName="composite3" presStyleCnt="0"/>
      <dgm:spPr/>
    </dgm:pt>
    <dgm:pt modelId="{372B7701-06C4-4FA3-A6AD-0A9113B59D93}" type="pres">
      <dgm:prSet presAssocID="{CD1897B1-E11A-4410-A01B-324FB1A7797F}" presName="background3" presStyleLbl="node3" presStyleIdx="3" presStyleCnt="4"/>
      <dgm:spPr/>
    </dgm:pt>
    <dgm:pt modelId="{36368A8B-45CF-4020-BFA2-3207DD41E082}" type="pres">
      <dgm:prSet presAssocID="{CD1897B1-E11A-4410-A01B-324FB1A7797F}" presName="text3" presStyleLbl="fgAcc3" presStyleIdx="3" presStyleCnt="4" custScaleX="280166" custScaleY="128121" custLinFactNeighborY="-283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50046C-3F4C-49C2-9A00-A2638FF3D98A}" type="pres">
      <dgm:prSet presAssocID="{CD1897B1-E11A-4410-A01B-324FB1A7797F}" presName="hierChild4" presStyleCnt="0"/>
      <dgm:spPr/>
    </dgm:pt>
  </dgm:ptLst>
  <dgm:cxnLst>
    <dgm:cxn modelId="{DEC1EDCE-985D-47D3-9D88-E7EE1ACF3057}" type="presOf" srcId="{83AB26C5-5361-4FC0-81C8-BE6D84F94D5F}" destId="{0D21557C-A567-4E98-965B-5467ED13CCC5}" srcOrd="0" destOrd="0" presId="urn:microsoft.com/office/officeart/2005/8/layout/hierarchy1"/>
    <dgm:cxn modelId="{3A7C4134-AA9C-4AA0-BB9A-81A90F470D12}" srcId="{1FC15102-B1C1-4FB6-9C7B-1E3968028AC5}" destId="{29EF43F4-1314-449F-8CE8-BFC900B06080}" srcOrd="1" destOrd="0" parTransId="{5C58FA37-4BFF-4094-95A0-CB5A9340C95B}" sibTransId="{311CBA53-A297-4A09-9B5B-467E36420C54}"/>
    <dgm:cxn modelId="{690CBF0F-5040-486E-A338-176F40D69CAF}" srcId="{15271392-20D4-40C0-A7F9-9B05E0B380B1}" destId="{CD1897B1-E11A-4410-A01B-324FB1A7797F}" srcOrd="0" destOrd="0" parTransId="{05BBEEF8-3112-478C-AE18-EB0FC01F932F}" sibTransId="{3ACAAC06-CEC1-4446-870A-4270126D3703}"/>
    <dgm:cxn modelId="{6B5C3FCB-BAAD-42F5-98CB-494C01FBDD75}" type="presOf" srcId="{29EF43F4-1314-449F-8CE8-BFC900B06080}" destId="{31E10EB0-DF7F-4090-BD30-E765BFB859F3}" srcOrd="0" destOrd="0" presId="urn:microsoft.com/office/officeart/2005/8/layout/hierarchy1"/>
    <dgm:cxn modelId="{FDB864AE-75EF-4CBA-BFBC-B63F72DAADDF}" type="presOf" srcId="{65B1C5FE-2703-4441-BEF0-99E4287AD1D1}" destId="{C97AE9E0-D3CD-44AB-8242-7445BEF091CB}" srcOrd="0" destOrd="0" presId="urn:microsoft.com/office/officeart/2005/8/layout/hierarchy1"/>
    <dgm:cxn modelId="{0C5E2A1A-20D2-45EE-B43B-85D321D96970}" type="presOf" srcId="{50C067AF-1A99-477B-9433-BC3FC578292D}" destId="{6BABD329-23AD-46BB-A002-A8B39EC313CF}" srcOrd="0" destOrd="0" presId="urn:microsoft.com/office/officeart/2005/8/layout/hierarchy1"/>
    <dgm:cxn modelId="{851183D3-9127-4649-B53F-933A3F976AB9}" srcId="{83AB26C5-5361-4FC0-81C8-BE6D84F94D5F}" destId="{65B1C5FE-2703-4441-BEF0-99E4287AD1D1}" srcOrd="0" destOrd="0" parTransId="{11F6063D-0509-41ED-ACC7-AC30E93E6E44}" sibTransId="{57704F45-FBC1-44C7-8D4F-DB63EFF5E4E1}"/>
    <dgm:cxn modelId="{6CE55B64-E25E-4FB0-AFB3-B819DEA9A821}" srcId="{1FC15102-B1C1-4FB6-9C7B-1E3968028AC5}" destId="{DA61DD4A-4E0A-45AE-B522-E11FFAE9F17A}" srcOrd="0" destOrd="0" parTransId="{B56FCC83-6A40-4DD1-968B-85C871A0EED2}" sibTransId="{BBCE4FED-0891-4F4A-BFFA-A146221AB8C0}"/>
    <dgm:cxn modelId="{DE4A52D8-7EC9-450F-B944-5DDEDA77D974}" type="presOf" srcId="{544EA8F0-E280-41FD-8233-3F9F5574EDD4}" destId="{330E03A8-8ADC-40EC-9D99-D91EFCED639A}" srcOrd="0" destOrd="0" presId="urn:microsoft.com/office/officeart/2005/8/layout/hierarchy1"/>
    <dgm:cxn modelId="{842E08B7-98AE-4F68-8D2A-A982F41182F4}" srcId="{1FC15102-B1C1-4FB6-9C7B-1E3968028AC5}" destId="{544EA8F0-E280-41FD-8233-3F9F5574EDD4}" srcOrd="2" destOrd="0" parTransId="{9FA4D507-AF0F-4088-AC40-D9D46B139073}" sibTransId="{C74BBF53-7641-4946-936D-E078361058B0}"/>
    <dgm:cxn modelId="{3FDCF96F-8DFE-43DE-9E49-083F4E53FADF}" type="presOf" srcId="{B56FCC83-6A40-4DD1-968B-85C871A0EED2}" destId="{A8E10675-B5EB-404D-9EE3-1E505F7883AC}" srcOrd="0" destOrd="0" presId="urn:microsoft.com/office/officeart/2005/8/layout/hierarchy1"/>
    <dgm:cxn modelId="{3A4A7347-7993-44FD-A5C9-A8A8FC039A41}" type="presOf" srcId="{15271392-20D4-40C0-A7F9-9B05E0B380B1}" destId="{38FA62AB-C0CD-4960-84F4-1E196F1FEA04}" srcOrd="0" destOrd="0" presId="urn:microsoft.com/office/officeart/2005/8/layout/hierarchy1"/>
    <dgm:cxn modelId="{C1003888-19CC-4428-B937-A658C2EB3774}" type="presOf" srcId="{1FC15102-B1C1-4FB6-9C7B-1E3968028AC5}" destId="{FF900395-D903-4FC4-9A97-019147B8DB17}" srcOrd="0" destOrd="0" presId="urn:microsoft.com/office/officeart/2005/8/layout/hierarchy1"/>
    <dgm:cxn modelId="{5E5DF17D-96C1-4937-B5B0-5BA66F0284EC}" type="presOf" srcId="{5C58FA37-4BFF-4094-95A0-CB5A9340C95B}" destId="{FD01D8F4-19F7-43EF-A8BD-1CA4D0963273}" srcOrd="0" destOrd="0" presId="urn:microsoft.com/office/officeart/2005/8/layout/hierarchy1"/>
    <dgm:cxn modelId="{A965BADE-3ED9-4BA3-ACB4-258A182EDDC0}" srcId="{65B1C5FE-2703-4441-BEF0-99E4287AD1D1}" destId="{15271392-20D4-40C0-A7F9-9B05E0B380B1}" srcOrd="1" destOrd="0" parTransId="{50C067AF-1A99-477B-9433-BC3FC578292D}" sibTransId="{3739A1EF-A4F2-4591-A8CC-B67406CE6E59}"/>
    <dgm:cxn modelId="{5B74A077-7D1D-47D6-B8E1-67B19E039677}" type="presOf" srcId="{DA61DD4A-4E0A-45AE-B522-E11FFAE9F17A}" destId="{F7B5D6C6-018E-4C02-B7E3-9B9877B3808F}" srcOrd="0" destOrd="0" presId="urn:microsoft.com/office/officeart/2005/8/layout/hierarchy1"/>
    <dgm:cxn modelId="{5B9C9F74-ECC3-418E-948C-C3D3A6CC306C}" type="presOf" srcId="{9FA4D507-AF0F-4088-AC40-D9D46B139073}" destId="{547D972C-9FA9-4262-B9D0-DAD5A3C92CA1}" srcOrd="0" destOrd="0" presId="urn:microsoft.com/office/officeart/2005/8/layout/hierarchy1"/>
    <dgm:cxn modelId="{C275512B-0A4D-4171-B069-54C244720665}" srcId="{65B1C5FE-2703-4441-BEF0-99E4287AD1D1}" destId="{1FC15102-B1C1-4FB6-9C7B-1E3968028AC5}" srcOrd="0" destOrd="0" parTransId="{0F2FBF10-A7EA-449F-B0CB-5B5D8AB47665}" sibTransId="{DBE322E5-7035-4D4E-BE91-AFDEAA64D22A}"/>
    <dgm:cxn modelId="{86C8C29C-8300-476F-B404-A43200BFD899}" type="presOf" srcId="{0F2FBF10-A7EA-449F-B0CB-5B5D8AB47665}" destId="{39AF28D6-52EA-498C-89A3-28CC81D99AD6}" srcOrd="0" destOrd="0" presId="urn:microsoft.com/office/officeart/2005/8/layout/hierarchy1"/>
    <dgm:cxn modelId="{90BB3DCF-6FD2-4B07-BE3C-DEA8AD717976}" type="presOf" srcId="{CD1897B1-E11A-4410-A01B-324FB1A7797F}" destId="{36368A8B-45CF-4020-BFA2-3207DD41E082}" srcOrd="0" destOrd="0" presId="urn:microsoft.com/office/officeart/2005/8/layout/hierarchy1"/>
    <dgm:cxn modelId="{E07BE9AE-5211-4C0A-8658-D6EA59DDA67D}" type="presOf" srcId="{05BBEEF8-3112-478C-AE18-EB0FC01F932F}" destId="{72C7FA59-69CE-42DE-9B31-4FFD0A336CA7}" srcOrd="0" destOrd="0" presId="urn:microsoft.com/office/officeart/2005/8/layout/hierarchy1"/>
    <dgm:cxn modelId="{8331CFEE-CEB1-457C-9914-B576005A9D41}" type="presParOf" srcId="{0D21557C-A567-4E98-965B-5467ED13CCC5}" destId="{E76FA50C-812E-4188-859D-C0F8C0A46B9C}" srcOrd="0" destOrd="0" presId="urn:microsoft.com/office/officeart/2005/8/layout/hierarchy1"/>
    <dgm:cxn modelId="{F28271C7-DB57-45C7-851F-96F89382ACA8}" type="presParOf" srcId="{E76FA50C-812E-4188-859D-C0F8C0A46B9C}" destId="{1A10EC20-0893-476C-BD5F-97BAEB708AFD}" srcOrd="0" destOrd="0" presId="urn:microsoft.com/office/officeart/2005/8/layout/hierarchy1"/>
    <dgm:cxn modelId="{5D71DFBF-4283-4F6C-A049-5B5D6830D2A2}" type="presParOf" srcId="{1A10EC20-0893-476C-BD5F-97BAEB708AFD}" destId="{9D1F7859-DAA8-4727-9195-2F1EAF2A3E21}" srcOrd="0" destOrd="0" presId="urn:microsoft.com/office/officeart/2005/8/layout/hierarchy1"/>
    <dgm:cxn modelId="{B124B973-E0D9-4FD9-A991-D9F1B7E1BA8D}" type="presParOf" srcId="{1A10EC20-0893-476C-BD5F-97BAEB708AFD}" destId="{C97AE9E0-D3CD-44AB-8242-7445BEF091CB}" srcOrd="1" destOrd="0" presId="urn:microsoft.com/office/officeart/2005/8/layout/hierarchy1"/>
    <dgm:cxn modelId="{C9627312-15C3-4C01-A691-69D4DB6879F5}" type="presParOf" srcId="{E76FA50C-812E-4188-859D-C0F8C0A46B9C}" destId="{7C328F95-DF40-4809-8A0B-95CE8AB147C4}" srcOrd="1" destOrd="0" presId="urn:microsoft.com/office/officeart/2005/8/layout/hierarchy1"/>
    <dgm:cxn modelId="{8A0C23D4-B7B1-44CE-8B68-FB97DF3DCA64}" type="presParOf" srcId="{7C328F95-DF40-4809-8A0B-95CE8AB147C4}" destId="{39AF28D6-52EA-498C-89A3-28CC81D99AD6}" srcOrd="0" destOrd="0" presId="urn:microsoft.com/office/officeart/2005/8/layout/hierarchy1"/>
    <dgm:cxn modelId="{C90BC701-31B9-48E5-BC2D-4530FE959DA5}" type="presParOf" srcId="{7C328F95-DF40-4809-8A0B-95CE8AB147C4}" destId="{F2E1DA4F-484B-429B-A08F-AFBA0907C517}" srcOrd="1" destOrd="0" presId="urn:microsoft.com/office/officeart/2005/8/layout/hierarchy1"/>
    <dgm:cxn modelId="{65C77860-4738-4FC6-91FB-C31D97E35A1C}" type="presParOf" srcId="{F2E1DA4F-484B-429B-A08F-AFBA0907C517}" destId="{EA51BDD4-E791-4220-97E3-E679A1D1DEB0}" srcOrd="0" destOrd="0" presId="urn:microsoft.com/office/officeart/2005/8/layout/hierarchy1"/>
    <dgm:cxn modelId="{FE971FBD-D2AC-461B-B4E5-859E5AAA03CA}" type="presParOf" srcId="{EA51BDD4-E791-4220-97E3-E679A1D1DEB0}" destId="{5B4AD559-7F7F-4213-B621-90FB5FA8757A}" srcOrd="0" destOrd="0" presId="urn:microsoft.com/office/officeart/2005/8/layout/hierarchy1"/>
    <dgm:cxn modelId="{0F2A95AA-EAF5-4AF5-8ABC-37888AFFFA1D}" type="presParOf" srcId="{EA51BDD4-E791-4220-97E3-E679A1D1DEB0}" destId="{FF900395-D903-4FC4-9A97-019147B8DB17}" srcOrd="1" destOrd="0" presId="urn:microsoft.com/office/officeart/2005/8/layout/hierarchy1"/>
    <dgm:cxn modelId="{4534DA8E-14D7-47A9-B350-BFF9C490FB5C}" type="presParOf" srcId="{F2E1DA4F-484B-429B-A08F-AFBA0907C517}" destId="{EFEDAA6A-BC0A-461B-8148-75C60D9D71F1}" srcOrd="1" destOrd="0" presId="urn:microsoft.com/office/officeart/2005/8/layout/hierarchy1"/>
    <dgm:cxn modelId="{ED08F2CE-5674-4C2A-825B-B7BA535C3887}" type="presParOf" srcId="{EFEDAA6A-BC0A-461B-8148-75C60D9D71F1}" destId="{A8E10675-B5EB-404D-9EE3-1E505F7883AC}" srcOrd="0" destOrd="0" presId="urn:microsoft.com/office/officeart/2005/8/layout/hierarchy1"/>
    <dgm:cxn modelId="{C1BCD080-EB38-4F25-8ED8-7E69B2A1036A}" type="presParOf" srcId="{EFEDAA6A-BC0A-461B-8148-75C60D9D71F1}" destId="{4E213BA3-7593-4442-BF8A-60752047A6F8}" srcOrd="1" destOrd="0" presId="urn:microsoft.com/office/officeart/2005/8/layout/hierarchy1"/>
    <dgm:cxn modelId="{B185C58E-1DE1-4188-A5AA-9BCC38863572}" type="presParOf" srcId="{4E213BA3-7593-4442-BF8A-60752047A6F8}" destId="{ED06715E-7B5B-43CF-9881-75DE9207C27C}" srcOrd="0" destOrd="0" presId="urn:microsoft.com/office/officeart/2005/8/layout/hierarchy1"/>
    <dgm:cxn modelId="{FE809D5D-3B48-4046-B2D4-70CA59838A3D}" type="presParOf" srcId="{ED06715E-7B5B-43CF-9881-75DE9207C27C}" destId="{D69105EA-0BFB-4EB7-9381-777814E4BA8D}" srcOrd="0" destOrd="0" presId="urn:microsoft.com/office/officeart/2005/8/layout/hierarchy1"/>
    <dgm:cxn modelId="{EADDB758-E99D-422A-A160-EDE50997B986}" type="presParOf" srcId="{ED06715E-7B5B-43CF-9881-75DE9207C27C}" destId="{F7B5D6C6-018E-4C02-B7E3-9B9877B3808F}" srcOrd="1" destOrd="0" presId="urn:microsoft.com/office/officeart/2005/8/layout/hierarchy1"/>
    <dgm:cxn modelId="{40F82ED8-7D51-4B73-8EB3-AA42A330749B}" type="presParOf" srcId="{4E213BA3-7593-4442-BF8A-60752047A6F8}" destId="{D522C46C-4488-4E51-9F7A-03CA269838B2}" srcOrd="1" destOrd="0" presId="urn:microsoft.com/office/officeart/2005/8/layout/hierarchy1"/>
    <dgm:cxn modelId="{6D3C72F8-B3FD-4FDF-915F-E80101A1E0CE}" type="presParOf" srcId="{EFEDAA6A-BC0A-461B-8148-75C60D9D71F1}" destId="{FD01D8F4-19F7-43EF-A8BD-1CA4D0963273}" srcOrd="2" destOrd="0" presId="urn:microsoft.com/office/officeart/2005/8/layout/hierarchy1"/>
    <dgm:cxn modelId="{DD769EEB-7E7F-4B4D-A399-99B18644991E}" type="presParOf" srcId="{EFEDAA6A-BC0A-461B-8148-75C60D9D71F1}" destId="{92D51F73-3AF7-4D5D-9CFB-888659BF023D}" srcOrd="3" destOrd="0" presId="urn:microsoft.com/office/officeart/2005/8/layout/hierarchy1"/>
    <dgm:cxn modelId="{652E5326-CA9C-482A-A8BE-97A71957A5EF}" type="presParOf" srcId="{92D51F73-3AF7-4D5D-9CFB-888659BF023D}" destId="{201BED94-F75C-4C45-BF79-A65922AF881F}" srcOrd="0" destOrd="0" presId="urn:microsoft.com/office/officeart/2005/8/layout/hierarchy1"/>
    <dgm:cxn modelId="{09B75BB9-1A04-4ED5-8A84-FC53974D18B6}" type="presParOf" srcId="{201BED94-F75C-4C45-BF79-A65922AF881F}" destId="{AB088EE8-8375-45E5-9B42-6E72D40F738C}" srcOrd="0" destOrd="0" presId="urn:microsoft.com/office/officeart/2005/8/layout/hierarchy1"/>
    <dgm:cxn modelId="{517F4D42-20A5-4C24-BF59-A552712CCFA6}" type="presParOf" srcId="{201BED94-F75C-4C45-BF79-A65922AF881F}" destId="{31E10EB0-DF7F-4090-BD30-E765BFB859F3}" srcOrd="1" destOrd="0" presId="urn:microsoft.com/office/officeart/2005/8/layout/hierarchy1"/>
    <dgm:cxn modelId="{C35A321E-3402-4303-966B-8D032BE3379B}" type="presParOf" srcId="{92D51F73-3AF7-4D5D-9CFB-888659BF023D}" destId="{14EE6884-C882-4B5B-A8A6-391825139A12}" srcOrd="1" destOrd="0" presId="urn:microsoft.com/office/officeart/2005/8/layout/hierarchy1"/>
    <dgm:cxn modelId="{FA61A7AC-14F9-4CBF-BE8C-92EF31EC45E9}" type="presParOf" srcId="{EFEDAA6A-BC0A-461B-8148-75C60D9D71F1}" destId="{547D972C-9FA9-4262-B9D0-DAD5A3C92CA1}" srcOrd="4" destOrd="0" presId="urn:microsoft.com/office/officeart/2005/8/layout/hierarchy1"/>
    <dgm:cxn modelId="{CEBAB635-8428-415D-AA59-132E4872545D}" type="presParOf" srcId="{EFEDAA6A-BC0A-461B-8148-75C60D9D71F1}" destId="{E8E5FA86-F1DD-49EF-9D43-FBC5C7ADAFA6}" srcOrd="5" destOrd="0" presId="urn:microsoft.com/office/officeart/2005/8/layout/hierarchy1"/>
    <dgm:cxn modelId="{34F674A3-47FA-4169-BFE0-152B772799A3}" type="presParOf" srcId="{E8E5FA86-F1DD-49EF-9D43-FBC5C7ADAFA6}" destId="{9B94C874-E9F3-4AD5-8608-47F83D7B8999}" srcOrd="0" destOrd="0" presId="urn:microsoft.com/office/officeart/2005/8/layout/hierarchy1"/>
    <dgm:cxn modelId="{95040843-E6D4-499C-A235-3790B49EF9D4}" type="presParOf" srcId="{9B94C874-E9F3-4AD5-8608-47F83D7B8999}" destId="{4DE1DD7E-8C33-4E0E-94AF-C9FB8BDECC95}" srcOrd="0" destOrd="0" presId="urn:microsoft.com/office/officeart/2005/8/layout/hierarchy1"/>
    <dgm:cxn modelId="{20BD3C55-3B8C-4F22-9B17-6FB71D1FD955}" type="presParOf" srcId="{9B94C874-E9F3-4AD5-8608-47F83D7B8999}" destId="{330E03A8-8ADC-40EC-9D99-D91EFCED639A}" srcOrd="1" destOrd="0" presId="urn:microsoft.com/office/officeart/2005/8/layout/hierarchy1"/>
    <dgm:cxn modelId="{3FD5CD45-E8BA-4E59-9C3D-664775DFBBB7}" type="presParOf" srcId="{E8E5FA86-F1DD-49EF-9D43-FBC5C7ADAFA6}" destId="{91752500-5F03-41A6-AE3C-E22866457ECD}" srcOrd="1" destOrd="0" presId="urn:microsoft.com/office/officeart/2005/8/layout/hierarchy1"/>
    <dgm:cxn modelId="{12D36AE2-AE0B-4D8A-B5D2-FA5F8B45FE8A}" type="presParOf" srcId="{7C328F95-DF40-4809-8A0B-95CE8AB147C4}" destId="{6BABD329-23AD-46BB-A002-A8B39EC313CF}" srcOrd="2" destOrd="0" presId="urn:microsoft.com/office/officeart/2005/8/layout/hierarchy1"/>
    <dgm:cxn modelId="{117BD23A-7C2E-4857-B1EA-C8F774F24B2D}" type="presParOf" srcId="{7C328F95-DF40-4809-8A0B-95CE8AB147C4}" destId="{B97B1975-EE51-4375-BD97-30E9A75A5A93}" srcOrd="3" destOrd="0" presId="urn:microsoft.com/office/officeart/2005/8/layout/hierarchy1"/>
    <dgm:cxn modelId="{4724FFD8-B291-42EF-B6F2-627A70A2E902}" type="presParOf" srcId="{B97B1975-EE51-4375-BD97-30E9A75A5A93}" destId="{8D8161F9-3697-4E10-94FB-6FF7E213D17A}" srcOrd="0" destOrd="0" presId="urn:microsoft.com/office/officeart/2005/8/layout/hierarchy1"/>
    <dgm:cxn modelId="{11774F50-0D62-4F40-BEF5-B75C5738D4FF}" type="presParOf" srcId="{8D8161F9-3697-4E10-94FB-6FF7E213D17A}" destId="{8E8CEA09-9F27-4F68-8092-BA232FA55093}" srcOrd="0" destOrd="0" presId="urn:microsoft.com/office/officeart/2005/8/layout/hierarchy1"/>
    <dgm:cxn modelId="{B81A8972-9584-4F10-98A6-7690EF01AD06}" type="presParOf" srcId="{8D8161F9-3697-4E10-94FB-6FF7E213D17A}" destId="{38FA62AB-C0CD-4960-84F4-1E196F1FEA04}" srcOrd="1" destOrd="0" presId="urn:microsoft.com/office/officeart/2005/8/layout/hierarchy1"/>
    <dgm:cxn modelId="{1D2C594A-E0D4-46BF-992D-554893F28093}" type="presParOf" srcId="{B97B1975-EE51-4375-BD97-30E9A75A5A93}" destId="{59521D4C-116B-4111-ABE0-133185B7D3DB}" srcOrd="1" destOrd="0" presId="urn:microsoft.com/office/officeart/2005/8/layout/hierarchy1"/>
    <dgm:cxn modelId="{67C3EF14-F399-4518-A0EC-E4B41FF2E663}" type="presParOf" srcId="{59521D4C-116B-4111-ABE0-133185B7D3DB}" destId="{72C7FA59-69CE-42DE-9B31-4FFD0A336CA7}" srcOrd="0" destOrd="0" presId="urn:microsoft.com/office/officeart/2005/8/layout/hierarchy1"/>
    <dgm:cxn modelId="{A507E425-76A5-41B8-A372-6D68E7C4ABF3}" type="presParOf" srcId="{59521D4C-116B-4111-ABE0-133185B7D3DB}" destId="{7718CE18-EC75-4FEB-A369-12448199E698}" srcOrd="1" destOrd="0" presId="urn:microsoft.com/office/officeart/2005/8/layout/hierarchy1"/>
    <dgm:cxn modelId="{7C11EAB6-3BBB-4471-BB05-D2B3A1A9C0BA}" type="presParOf" srcId="{7718CE18-EC75-4FEB-A369-12448199E698}" destId="{17C14D8A-1589-49BA-ADAF-42B3CFA4FADE}" srcOrd="0" destOrd="0" presId="urn:microsoft.com/office/officeart/2005/8/layout/hierarchy1"/>
    <dgm:cxn modelId="{50920023-15D3-465E-BD45-30F2BE0A6CE5}" type="presParOf" srcId="{17C14D8A-1589-49BA-ADAF-42B3CFA4FADE}" destId="{372B7701-06C4-4FA3-A6AD-0A9113B59D93}" srcOrd="0" destOrd="0" presId="urn:microsoft.com/office/officeart/2005/8/layout/hierarchy1"/>
    <dgm:cxn modelId="{3F367E94-ED17-4DA8-929A-39F120C9668D}" type="presParOf" srcId="{17C14D8A-1589-49BA-ADAF-42B3CFA4FADE}" destId="{36368A8B-45CF-4020-BFA2-3207DD41E082}" srcOrd="1" destOrd="0" presId="urn:microsoft.com/office/officeart/2005/8/layout/hierarchy1"/>
    <dgm:cxn modelId="{07998C5A-CCE5-410B-878B-F7E3F413E4EE}" type="presParOf" srcId="{7718CE18-EC75-4FEB-A369-12448199E698}" destId="{6050046C-3F4C-49C2-9A00-A2638FF3D98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9546A3-46FF-47CD-949C-0C3406112FCE}" type="doc">
      <dgm:prSet loTypeId="urn:microsoft.com/office/officeart/2005/8/layout/hList1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6C9C51A9-D5F5-4DC3-8A6C-1DC76F0B6A26}">
      <dgm:prSet custT="1"/>
      <dgm:spPr/>
      <dgm:t>
        <a:bodyPr/>
        <a:lstStyle/>
        <a:p>
          <a:pPr algn="l" rtl="0"/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Изменение правил формирования Заявки на кассовый расход: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AA6438-031C-4A71-8590-537D4A2974CF}" type="parTrans" cxnId="{3738AEAB-5FDB-4407-A812-1E13113FA32F}">
      <dgm:prSet/>
      <dgm:spPr/>
      <dgm:t>
        <a:bodyPr/>
        <a:lstStyle/>
        <a:p>
          <a:endParaRPr lang="ru-RU"/>
        </a:p>
      </dgm:t>
    </dgm:pt>
    <dgm:pt modelId="{D5411C2D-30F3-4672-9C11-FE81E921D8C4}" type="sibTrans" cxnId="{3738AEAB-5FDB-4407-A812-1E13113FA32F}">
      <dgm:prSet/>
      <dgm:spPr/>
      <dgm:t>
        <a:bodyPr/>
        <a:lstStyle/>
        <a:p>
          <a:endParaRPr lang="ru-RU"/>
        </a:p>
      </dgm:t>
    </dgm:pt>
    <dgm:pt modelId="{1D679803-719D-4033-B973-83EAE1BA7070}">
      <dgm:prSet custT="1"/>
      <dgm:spPr/>
      <dgm:t>
        <a:bodyPr/>
        <a:lstStyle/>
        <a:p>
          <a:pPr rtl="0">
            <a:spcAft>
              <a:spcPts val="1000"/>
            </a:spcAft>
          </a:pP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в заявке на кассовый расход кроме учетного номера бюджетного обязательства, указывается учетный номер денежного обязательства;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DA0B5F-C453-4DFB-B1EE-D0EBFE095215}" type="parTrans" cxnId="{4F540014-66A1-4657-8AA8-29C7C5938241}">
      <dgm:prSet/>
      <dgm:spPr/>
      <dgm:t>
        <a:bodyPr/>
        <a:lstStyle/>
        <a:p>
          <a:endParaRPr lang="ru-RU"/>
        </a:p>
      </dgm:t>
    </dgm:pt>
    <dgm:pt modelId="{709FDA2A-F1C5-475B-AE23-FDC229097850}" type="sibTrans" cxnId="{4F540014-66A1-4657-8AA8-29C7C5938241}">
      <dgm:prSet/>
      <dgm:spPr/>
      <dgm:t>
        <a:bodyPr/>
        <a:lstStyle/>
        <a:p>
          <a:endParaRPr lang="ru-RU"/>
        </a:p>
      </dgm:t>
    </dgm:pt>
    <dgm:pt modelId="{D2D3D600-BEF5-4B12-A5A1-1239E8BF8024}">
      <dgm:prSet custT="1"/>
      <dgm:spPr/>
      <dgm:t>
        <a:bodyPr/>
        <a:lstStyle/>
        <a:p>
          <a:pPr rtl="0">
            <a:spcAft>
              <a:spcPts val="1000"/>
            </a:spcAft>
          </a:pP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документы-основания, подтверждающие возникновение денежного обязательства, не прикладываются к Заявке на кассовый расход, если денежное обязательство ранее было поставлено на учет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4DAE7F9-DBAC-4716-BA84-574529A74231}" type="parTrans" cxnId="{543C68C6-0429-417A-A188-68A926469395}">
      <dgm:prSet/>
      <dgm:spPr/>
      <dgm:t>
        <a:bodyPr/>
        <a:lstStyle/>
        <a:p>
          <a:endParaRPr lang="ru-RU"/>
        </a:p>
      </dgm:t>
    </dgm:pt>
    <dgm:pt modelId="{C8522F56-0E7A-45A3-81EC-396361CFE909}" type="sibTrans" cxnId="{543C68C6-0429-417A-A188-68A926469395}">
      <dgm:prSet/>
      <dgm:spPr/>
      <dgm:t>
        <a:bodyPr/>
        <a:lstStyle/>
        <a:p>
          <a:endParaRPr lang="ru-RU"/>
        </a:p>
      </dgm:t>
    </dgm:pt>
    <dgm:pt modelId="{F22F823D-08D6-4D23-AAE4-AC5ABBAFAB7A}" type="pres">
      <dgm:prSet presAssocID="{389546A3-46FF-47CD-949C-0C3406112F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530660-5262-4614-B257-5375F09C8BD0}" type="pres">
      <dgm:prSet presAssocID="{6C9C51A9-D5F5-4DC3-8A6C-1DC76F0B6A26}" presName="composite" presStyleCnt="0"/>
      <dgm:spPr/>
      <dgm:t>
        <a:bodyPr/>
        <a:lstStyle/>
        <a:p>
          <a:endParaRPr lang="ru-RU"/>
        </a:p>
      </dgm:t>
    </dgm:pt>
    <dgm:pt modelId="{149BEFA2-82B5-43C7-B2D5-081DB06C435C}" type="pres">
      <dgm:prSet presAssocID="{6C9C51A9-D5F5-4DC3-8A6C-1DC76F0B6A26}" presName="parTx" presStyleLbl="alignNode1" presStyleIdx="0" presStyleCnt="1" custScaleY="63547" custLinFactNeighborX="28600" custLinFactNeighborY="-636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D66EF-DEBA-4BC0-A7E7-F820B4F0877E}" type="pres">
      <dgm:prSet presAssocID="{6C9C51A9-D5F5-4DC3-8A6C-1DC76F0B6A26}" presName="desTx" presStyleLbl="alignAccFollowNode1" presStyleIdx="0" presStyleCnt="1" custScaleX="92630" custLinFactNeighborX="7468" custLinFactNeighborY="6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ABDC5B-CC3B-4AE5-A59A-C5A482A86541}" type="presOf" srcId="{D2D3D600-BEF5-4B12-A5A1-1239E8BF8024}" destId="{06ED66EF-DEBA-4BC0-A7E7-F820B4F0877E}" srcOrd="0" destOrd="1" presId="urn:microsoft.com/office/officeart/2005/8/layout/hList1"/>
    <dgm:cxn modelId="{4F540014-66A1-4657-8AA8-29C7C5938241}" srcId="{6C9C51A9-D5F5-4DC3-8A6C-1DC76F0B6A26}" destId="{1D679803-719D-4033-B973-83EAE1BA7070}" srcOrd="0" destOrd="0" parTransId="{F7DA0B5F-C453-4DFB-B1EE-D0EBFE095215}" sibTransId="{709FDA2A-F1C5-475B-AE23-FDC229097850}"/>
    <dgm:cxn modelId="{68FA22AB-F0D4-4D50-B3BE-046EA0CD9450}" type="presOf" srcId="{1D679803-719D-4033-B973-83EAE1BA7070}" destId="{06ED66EF-DEBA-4BC0-A7E7-F820B4F0877E}" srcOrd="0" destOrd="0" presId="urn:microsoft.com/office/officeart/2005/8/layout/hList1"/>
    <dgm:cxn modelId="{7D8920FD-7BA2-4C92-826A-4B171257D09D}" type="presOf" srcId="{6C9C51A9-D5F5-4DC3-8A6C-1DC76F0B6A26}" destId="{149BEFA2-82B5-43C7-B2D5-081DB06C435C}" srcOrd="0" destOrd="0" presId="urn:microsoft.com/office/officeart/2005/8/layout/hList1"/>
    <dgm:cxn modelId="{664CE057-0E17-4160-9649-ACECA98112F9}" type="presOf" srcId="{389546A3-46FF-47CD-949C-0C3406112FCE}" destId="{F22F823D-08D6-4D23-AAE4-AC5ABBAFAB7A}" srcOrd="0" destOrd="0" presId="urn:microsoft.com/office/officeart/2005/8/layout/hList1"/>
    <dgm:cxn modelId="{3738AEAB-5FDB-4407-A812-1E13113FA32F}" srcId="{389546A3-46FF-47CD-949C-0C3406112FCE}" destId="{6C9C51A9-D5F5-4DC3-8A6C-1DC76F0B6A26}" srcOrd="0" destOrd="0" parTransId="{3DAA6438-031C-4A71-8590-537D4A2974CF}" sibTransId="{D5411C2D-30F3-4672-9C11-FE81E921D8C4}"/>
    <dgm:cxn modelId="{543C68C6-0429-417A-A188-68A926469395}" srcId="{6C9C51A9-D5F5-4DC3-8A6C-1DC76F0B6A26}" destId="{D2D3D600-BEF5-4B12-A5A1-1239E8BF8024}" srcOrd="1" destOrd="0" parTransId="{B4DAE7F9-DBAC-4716-BA84-574529A74231}" sibTransId="{C8522F56-0E7A-45A3-81EC-396361CFE909}"/>
    <dgm:cxn modelId="{ECBD4B6E-C919-4ECB-ACB9-F0BE90D82920}" type="presParOf" srcId="{F22F823D-08D6-4D23-AAE4-AC5ABBAFAB7A}" destId="{C8530660-5262-4614-B257-5375F09C8BD0}" srcOrd="0" destOrd="0" presId="urn:microsoft.com/office/officeart/2005/8/layout/hList1"/>
    <dgm:cxn modelId="{02233A44-7560-46E1-A26E-A75FA0E5F535}" type="presParOf" srcId="{C8530660-5262-4614-B257-5375F09C8BD0}" destId="{149BEFA2-82B5-43C7-B2D5-081DB06C435C}" srcOrd="0" destOrd="0" presId="urn:microsoft.com/office/officeart/2005/8/layout/hList1"/>
    <dgm:cxn modelId="{593EFADA-9B87-473B-9F6C-590664C09C54}" type="presParOf" srcId="{C8530660-5262-4614-B257-5375F09C8BD0}" destId="{06ED66EF-DEBA-4BC0-A7E7-F820B4F0877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9546A3-46FF-47CD-949C-0C3406112FCE}" type="doc">
      <dgm:prSet loTypeId="urn:microsoft.com/office/officeart/2005/8/layout/hList1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6C9C51A9-D5F5-4DC3-8A6C-1DC76F0B6A26}">
      <dgm:prSet custT="1"/>
      <dgm:spPr/>
      <dgm:t>
        <a:bodyPr/>
        <a:lstStyle/>
        <a:p>
          <a:pPr algn="l" rtl="0"/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Добавлены новые контроли при проверке Заявки на кассовый расход:</a:t>
          </a:r>
          <a:endParaRPr lang="ru-RU" sz="1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AA6438-031C-4A71-8590-537D4A2974CF}" type="parTrans" cxnId="{3738AEAB-5FDB-4407-A812-1E13113FA32F}">
      <dgm:prSet/>
      <dgm:spPr/>
      <dgm:t>
        <a:bodyPr/>
        <a:lstStyle/>
        <a:p>
          <a:endParaRPr lang="ru-RU"/>
        </a:p>
      </dgm:t>
    </dgm:pt>
    <dgm:pt modelId="{D5411C2D-30F3-4672-9C11-FE81E921D8C4}" type="sibTrans" cxnId="{3738AEAB-5FDB-4407-A812-1E13113FA32F}">
      <dgm:prSet/>
      <dgm:spPr/>
      <dgm:t>
        <a:bodyPr/>
        <a:lstStyle/>
        <a:p>
          <a:endParaRPr lang="ru-RU"/>
        </a:p>
      </dgm:t>
    </dgm:pt>
    <dgm:pt modelId="{1D679803-719D-4033-B973-83EAE1BA7070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1000"/>
            </a:spcAft>
          </a:pP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контроль соответствия суммы Заявки сумме соответствующего бюджетного (денежного) обязательства, подлежащего постановке на учет, если в Заявке не указан номер бюджетного (денежного) обязательства;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DA0B5F-C453-4DFB-B1EE-D0EBFE095215}" type="parTrans" cxnId="{4F540014-66A1-4657-8AA8-29C7C5938241}">
      <dgm:prSet/>
      <dgm:spPr/>
      <dgm:t>
        <a:bodyPr/>
        <a:lstStyle/>
        <a:p>
          <a:endParaRPr lang="ru-RU"/>
        </a:p>
      </dgm:t>
    </dgm:pt>
    <dgm:pt modelId="{709FDA2A-F1C5-475B-AE23-FDC229097850}" type="sibTrans" cxnId="{4F540014-66A1-4657-8AA8-29C7C5938241}">
      <dgm:prSet/>
      <dgm:spPr/>
      <dgm:t>
        <a:bodyPr/>
        <a:lstStyle/>
        <a:p>
          <a:endParaRPr lang="ru-RU"/>
        </a:p>
      </dgm:t>
    </dgm:pt>
    <dgm:pt modelId="{201CB2DF-72B2-4AAD-A153-80F2B118DBB3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1000"/>
            </a:spcAft>
          </a:pP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контроль на отсутствие поставленных на учет денежных обязательств по соответствующему бюджетному обязательству с признаком авансовых платежей, если в Заявке не указан номер денежного обязательства;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F60598-D68B-4155-B337-2487418C33B4}" type="parTrans" cxnId="{5DC41906-BD2A-484E-ADB1-0965618B2E23}">
      <dgm:prSet/>
      <dgm:spPr/>
      <dgm:t>
        <a:bodyPr/>
        <a:lstStyle/>
        <a:p>
          <a:endParaRPr lang="ru-RU"/>
        </a:p>
      </dgm:t>
    </dgm:pt>
    <dgm:pt modelId="{1A92F5BA-7A86-4717-B9C3-19F7E0CCF53B}" type="sibTrans" cxnId="{5DC41906-BD2A-484E-ADB1-0965618B2E23}">
      <dgm:prSet/>
      <dgm:spPr/>
      <dgm:t>
        <a:bodyPr/>
        <a:lstStyle/>
        <a:p>
          <a:endParaRPr lang="ru-RU"/>
        </a:p>
      </dgm:t>
    </dgm:pt>
    <dgm:pt modelId="{2B29D2FD-ACDC-4C8B-BEE6-A0A55014D9E9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1000"/>
            </a:spcAft>
          </a:pP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проверка соответствия информации, указанной в Заявке, реквизитам и показателям денежного обязательства, если в Заявке указан номер денежного обязательства;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1A5AC5-E557-4C79-96D4-994C12BCB76C}" type="parTrans" cxnId="{22C159DE-772F-4E68-91C6-6DE034CF31D7}">
      <dgm:prSet/>
      <dgm:spPr/>
      <dgm:t>
        <a:bodyPr/>
        <a:lstStyle/>
        <a:p>
          <a:endParaRPr lang="ru-RU"/>
        </a:p>
      </dgm:t>
    </dgm:pt>
    <dgm:pt modelId="{90B8D47C-9FCC-4484-87AD-1A4D5D0FB5B9}" type="sibTrans" cxnId="{22C159DE-772F-4E68-91C6-6DE034CF31D7}">
      <dgm:prSet/>
      <dgm:spPr/>
      <dgm:t>
        <a:bodyPr/>
        <a:lstStyle/>
        <a:p>
          <a:endParaRPr lang="ru-RU"/>
        </a:p>
      </dgm:t>
    </dgm:pt>
    <dgm:pt modelId="{06A7FED8-83C3-4BB0-ADD7-2799E7837CE7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1000"/>
            </a:spcAft>
          </a:pPr>
          <a:r>
            <a:rPr lang="ru-RU" sz="1400" i="1" dirty="0" smtClean="0">
              <a:latin typeface="Arial" panose="020B0604020202020204" pitchFamily="34" charset="0"/>
              <a:cs typeface="Arial" panose="020B0604020202020204" pitchFamily="34" charset="0"/>
            </a:rPr>
            <a:t>контроль на наличие кода мероприятия по информатизации. </a:t>
          </a:r>
          <a:endParaRPr lang="ru-RU" sz="1400" i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0D94A26-FDED-4A30-A5AE-96B1213F0AD2}" type="parTrans" cxnId="{E90C1A93-171D-4E2D-AACD-F101B0C1E8BA}">
      <dgm:prSet/>
      <dgm:spPr/>
      <dgm:t>
        <a:bodyPr/>
        <a:lstStyle/>
        <a:p>
          <a:endParaRPr lang="ru-RU"/>
        </a:p>
      </dgm:t>
    </dgm:pt>
    <dgm:pt modelId="{FFF5D9A4-4F40-4FF8-ADEC-8B4215FAA21D}" type="sibTrans" cxnId="{E90C1A93-171D-4E2D-AACD-F101B0C1E8BA}">
      <dgm:prSet/>
      <dgm:spPr/>
      <dgm:t>
        <a:bodyPr/>
        <a:lstStyle/>
        <a:p>
          <a:endParaRPr lang="ru-RU"/>
        </a:p>
      </dgm:t>
    </dgm:pt>
    <dgm:pt modelId="{F22F823D-08D6-4D23-AAE4-AC5ABBAFAB7A}" type="pres">
      <dgm:prSet presAssocID="{389546A3-46FF-47CD-949C-0C3406112F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530660-5262-4614-B257-5375F09C8BD0}" type="pres">
      <dgm:prSet presAssocID="{6C9C51A9-D5F5-4DC3-8A6C-1DC76F0B6A26}" presName="composite" presStyleCnt="0"/>
      <dgm:spPr/>
      <dgm:t>
        <a:bodyPr/>
        <a:lstStyle/>
        <a:p>
          <a:endParaRPr lang="ru-RU"/>
        </a:p>
      </dgm:t>
    </dgm:pt>
    <dgm:pt modelId="{149BEFA2-82B5-43C7-B2D5-081DB06C435C}" type="pres">
      <dgm:prSet presAssocID="{6C9C51A9-D5F5-4DC3-8A6C-1DC76F0B6A26}" presName="parTx" presStyleLbl="alignNode1" presStyleIdx="0" presStyleCnt="1" custScaleX="126857" custLinFactNeighborX="-689" custLinFactNeighborY="-1612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D66EF-DEBA-4BC0-A7E7-F820B4F0877E}" type="pres">
      <dgm:prSet presAssocID="{6C9C51A9-D5F5-4DC3-8A6C-1DC76F0B6A26}" presName="desTx" presStyleLbl="alignAccFollowNode1" presStyleIdx="0" presStyleCnt="1" custScaleX="118135" custScaleY="107319" custLinFactNeighborX="4439" custLinFactNeighborY="14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C41906-BD2A-484E-ADB1-0965618B2E23}" srcId="{6C9C51A9-D5F5-4DC3-8A6C-1DC76F0B6A26}" destId="{201CB2DF-72B2-4AAD-A153-80F2B118DBB3}" srcOrd="1" destOrd="0" parTransId="{B1F60598-D68B-4155-B337-2487418C33B4}" sibTransId="{1A92F5BA-7A86-4717-B9C3-19F7E0CCF53B}"/>
    <dgm:cxn modelId="{47593200-267E-4965-A6F8-FB0B641FBA1A}" type="presOf" srcId="{1D679803-719D-4033-B973-83EAE1BA7070}" destId="{06ED66EF-DEBA-4BC0-A7E7-F820B4F0877E}" srcOrd="0" destOrd="0" presId="urn:microsoft.com/office/officeart/2005/8/layout/hList1"/>
    <dgm:cxn modelId="{3738AEAB-5FDB-4407-A812-1E13113FA32F}" srcId="{389546A3-46FF-47CD-949C-0C3406112FCE}" destId="{6C9C51A9-D5F5-4DC3-8A6C-1DC76F0B6A26}" srcOrd="0" destOrd="0" parTransId="{3DAA6438-031C-4A71-8590-537D4A2974CF}" sibTransId="{D5411C2D-30F3-4672-9C11-FE81E921D8C4}"/>
    <dgm:cxn modelId="{22C159DE-772F-4E68-91C6-6DE034CF31D7}" srcId="{6C9C51A9-D5F5-4DC3-8A6C-1DC76F0B6A26}" destId="{2B29D2FD-ACDC-4C8B-BEE6-A0A55014D9E9}" srcOrd="2" destOrd="0" parTransId="{7E1A5AC5-E557-4C79-96D4-994C12BCB76C}" sibTransId="{90B8D47C-9FCC-4484-87AD-1A4D5D0FB5B9}"/>
    <dgm:cxn modelId="{85005B45-0E31-405E-B334-1B665E345835}" type="presOf" srcId="{6C9C51A9-D5F5-4DC3-8A6C-1DC76F0B6A26}" destId="{149BEFA2-82B5-43C7-B2D5-081DB06C435C}" srcOrd="0" destOrd="0" presId="urn:microsoft.com/office/officeart/2005/8/layout/hList1"/>
    <dgm:cxn modelId="{592DECE9-A8DF-41D3-BB38-05FF5CA8F8DC}" type="presOf" srcId="{389546A3-46FF-47CD-949C-0C3406112FCE}" destId="{F22F823D-08D6-4D23-AAE4-AC5ABBAFAB7A}" srcOrd="0" destOrd="0" presId="urn:microsoft.com/office/officeart/2005/8/layout/hList1"/>
    <dgm:cxn modelId="{4F540014-66A1-4657-8AA8-29C7C5938241}" srcId="{6C9C51A9-D5F5-4DC3-8A6C-1DC76F0B6A26}" destId="{1D679803-719D-4033-B973-83EAE1BA7070}" srcOrd="0" destOrd="0" parTransId="{F7DA0B5F-C453-4DFB-B1EE-D0EBFE095215}" sibTransId="{709FDA2A-F1C5-475B-AE23-FDC229097850}"/>
    <dgm:cxn modelId="{E90C1A93-171D-4E2D-AACD-F101B0C1E8BA}" srcId="{6C9C51A9-D5F5-4DC3-8A6C-1DC76F0B6A26}" destId="{06A7FED8-83C3-4BB0-ADD7-2799E7837CE7}" srcOrd="3" destOrd="0" parTransId="{40D94A26-FDED-4A30-A5AE-96B1213F0AD2}" sibTransId="{FFF5D9A4-4F40-4FF8-ADEC-8B4215FAA21D}"/>
    <dgm:cxn modelId="{7685AD9E-25F0-4813-87FC-7EACA88C5EFF}" type="presOf" srcId="{201CB2DF-72B2-4AAD-A153-80F2B118DBB3}" destId="{06ED66EF-DEBA-4BC0-A7E7-F820B4F0877E}" srcOrd="0" destOrd="1" presId="urn:microsoft.com/office/officeart/2005/8/layout/hList1"/>
    <dgm:cxn modelId="{35C6C1C7-C60F-4D8A-A9A1-8BD5CF07B66D}" type="presOf" srcId="{2B29D2FD-ACDC-4C8B-BEE6-A0A55014D9E9}" destId="{06ED66EF-DEBA-4BC0-A7E7-F820B4F0877E}" srcOrd="0" destOrd="2" presId="urn:microsoft.com/office/officeart/2005/8/layout/hList1"/>
    <dgm:cxn modelId="{081EC47E-44BB-4881-8D5E-FE752FBA12D4}" type="presOf" srcId="{06A7FED8-83C3-4BB0-ADD7-2799E7837CE7}" destId="{06ED66EF-DEBA-4BC0-A7E7-F820B4F0877E}" srcOrd="0" destOrd="3" presId="urn:microsoft.com/office/officeart/2005/8/layout/hList1"/>
    <dgm:cxn modelId="{D781699D-AC09-4F67-8FCC-3C414A0FB71E}" type="presParOf" srcId="{F22F823D-08D6-4D23-AAE4-AC5ABBAFAB7A}" destId="{C8530660-5262-4614-B257-5375F09C8BD0}" srcOrd="0" destOrd="0" presId="urn:microsoft.com/office/officeart/2005/8/layout/hList1"/>
    <dgm:cxn modelId="{A9C3D668-FBF6-4932-BFCA-313EA58A001F}" type="presParOf" srcId="{C8530660-5262-4614-B257-5375F09C8BD0}" destId="{149BEFA2-82B5-43C7-B2D5-081DB06C435C}" srcOrd="0" destOrd="0" presId="urn:microsoft.com/office/officeart/2005/8/layout/hList1"/>
    <dgm:cxn modelId="{94F199DD-7ACB-42FF-AF86-789302CEBD11}" type="presParOf" srcId="{C8530660-5262-4614-B257-5375F09C8BD0}" destId="{06ED66EF-DEBA-4BC0-A7E7-F820B4F0877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C7FA59-69CE-42DE-9B31-4FFD0A336CA7}">
      <dsp:nvSpPr>
        <dsp:cNvPr id="0" name=""/>
        <dsp:cNvSpPr/>
      </dsp:nvSpPr>
      <dsp:spPr>
        <a:xfrm>
          <a:off x="8262549" y="2148052"/>
          <a:ext cx="91440" cy="3754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547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ABD329-23AD-46BB-A002-A8B39EC313CF}">
      <dsp:nvSpPr>
        <dsp:cNvPr id="0" name=""/>
        <dsp:cNvSpPr/>
      </dsp:nvSpPr>
      <dsp:spPr>
        <a:xfrm>
          <a:off x="4998637" y="873990"/>
          <a:ext cx="3309631" cy="400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740"/>
              </a:lnTo>
              <a:lnTo>
                <a:pt x="3309631" y="272740"/>
              </a:lnTo>
              <a:lnTo>
                <a:pt x="3309631" y="4002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7D972C-9FA9-4262-B9D0-DAD5A3C92CA1}">
      <dsp:nvSpPr>
        <dsp:cNvPr id="0" name=""/>
        <dsp:cNvSpPr/>
      </dsp:nvSpPr>
      <dsp:spPr>
        <a:xfrm>
          <a:off x="2673981" y="2148052"/>
          <a:ext cx="2172333" cy="400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740"/>
              </a:lnTo>
              <a:lnTo>
                <a:pt x="2172333" y="272740"/>
              </a:lnTo>
              <a:lnTo>
                <a:pt x="2172333" y="40022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01D8F4-19F7-43EF-A8BD-1CA4D0963273}">
      <dsp:nvSpPr>
        <dsp:cNvPr id="0" name=""/>
        <dsp:cNvSpPr/>
      </dsp:nvSpPr>
      <dsp:spPr>
        <a:xfrm>
          <a:off x="2628261" y="2148052"/>
          <a:ext cx="91440" cy="400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2740"/>
              </a:lnTo>
              <a:lnTo>
                <a:pt x="73861" y="272740"/>
              </a:lnTo>
              <a:lnTo>
                <a:pt x="73861" y="40022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E10675-B5EB-404D-9EE3-1E505F7883AC}">
      <dsp:nvSpPr>
        <dsp:cNvPr id="0" name=""/>
        <dsp:cNvSpPr/>
      </dsp:nvSpPr>
      <dsp:spPr>
        <a:xfrm>
          <a:off x="757896" y="2148052"/>
          <a:ext cx="1916084" cy="400222"/>
        </a:xfrm>
        <a:custGeom>
          <a:avLst/>
          <a:gdLst/>
          <a:ahLst/>
          <a:cxnLst/>
          <a:rect l="0" t="0" r="0" b="0"/>
          <a:pathLst>
            <a:path>
              <a:moveTo>
                <a:pt x="1916084" y="0"/>
              </a:moveTo>
              <a:lnTo>
                <a:pt x="1916084" y="272740"/>
              </a:lnTo>
              <a:lnTo>
                <a:pt x="0" y="272740"/>
              </a:lnTo>
              <a:lnTo>
                <a:pt x="0" y="40022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F28D6-52EA-498C-89A3-28CC81D99AD6}">
      <dsp:nvSpPr>
        <dsp:cNvPr id="0" name=""/>
        <dsp:cNvSpPr/>
      </dsp:nvSpPr>
      <dsp:spPr>
        <a:xfrm>
          <a:off x="2673981" y="873990"/>
          <a:ext cx="2324656" cy="400222"/>
        </a:xfrm>
        <a:custGeom>
          <a:avLst/>
          <a:gdLst/>
          <a:ahLst/>
          <a:cxnLst/>
          <a:rect l="0" t="0" r="0" b="0"/>
          <a:pathLst>
            <a:path>
              <a:moveTo>
                <a:pt x="2324656" y="0"/>
              </a:moveTo>
              <a:lnTo>
                <a:pt x="2324656" y="272740"/>
              </a:lnTo>
              <a:lnTo>
                <a:pt x="0" y="272740"/>
              </a:lnTo>
              <a:lnTo>
                <a:pt x="0" y="4002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1F7859-DAA8-4727-9195-2F1EAF2A3E21}">
      <dsp:nvSpPr>
        <dsp:cNvPr id="0" name=""/>
        <dsp:cNvSpPr/>
      </dsp:nvSpPr>
      <dsp:spPr>
        <a:xfrm>
          <a:off x="3131841" y="151"/>
          <a:ext cx="3733591" cy="8738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7AE9E0-D3CD-44AB-8242-7445BEF091CB}">
      <dsp:nvSpPr>
        <dsp:cNvPr id="0" name=""/>
        <dsp:cNvSpPr/>
      </dsp:nvSpPr>
      <dsp:spPr>
        <a:xfrm>
          <a:off x="3284744" y="145408"/>
          <a:ext cx="3733591" cy="873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" panose="020B0604020202020204" pitchFamily="34" charset="0"/>
              <a:cs typeface="Arial" panose="020B0604020202020204" pitchFamily="34" charset="0"/>
            </a:rPr>
            <a:t>Формирование сведений о ДО</a:t>
          </a:r>
          <a:endParaRPr lang="ru-RU" sz="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10338" y="171002"/>
        <a:ext cx="3682403" cy="822651"/>
      </dsp:txXfrm>
    </dsp:sp>
    <dsp:sp modelId="{5B4AD559-7F7F-4213-B621-90FB5FA8757A}">
      <dsp:nvSpPr>
        <dsp:cNvPr id="0" name=""/>
        <dsp:cNvSpPr/>
      </dsp:nvSpPr>
      <dsp:spPr>
        <a:xfrm>
          <a:off x="1985918" y="1274213"/>
          <a:ext cx="1376124" cy="8738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900395-D903-4FC4-9A97-019147B8DB17}">
      <dsp:nvSpPr>
        <dsp:cNvPr id="0" name=""/>
        <dsp:cNvSpPr/>
      </dsp:nvSpPr>
      <dsp:spPr>
        <a:xfrm>
          <a:off x="2138821" y="1419470"/>
          <a:ext cx="1376124" cy="873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" panose="020B0604020202020204" pitchFamily="34" charset="0"/>
              <a:cs typeface="Arial" panose="020B0604020202020204" pitchFamily="34" charset="0"/>
            </a:rPr>
            <a:t>ПБС</a:t>
          </a:r>
          <a:endParaRPr lang="ru-RU" sz="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64415" y="1445064"/>
        <a:ext cx="1324936" cy="822651"/>
      </dsp:txXfrm>
    </dsp:sp>
    <dsp:sp modelId="{D69105EA-0BFB-4EB7-9381-777814E4BA8D}">
      <dsp:nvSpPr>
        <dsp:cNvPr id="0" name=""/>
        <dsp:cNvSpPr/>
      </dsp:nvSpPr>
      <dsp:spPr>
        <a:xfrm>
          <a:off x="-27244" y="2548275"/>
          <a:ext cx="1570282" cy="8738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B5D6C6-018E-4C02-B7E3-9B9877B3808F}">
      <dsp:nvSpPr>
        <dsp:cNvPr id="0" name=""/>
        <dsp:cNvSpPr/>
      </dsp:nvSpPr>
      <dsp:spPr>
        <a:xfrm>
          <a:off x="125657" y="2693533"/>
          <a:ext cx="1570282" cy="873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" panose="020B0604020202020204" pitchFamily="34" charset="0"/>
              <a:cs typeface="Arial" panose="020B0604020202020204" pitchFamily="34" charset="0"/>
            </a:rPr>
            <a:t>В случае исполнения ДО неоднократно (в том числе с учетом ранее произведенных авансовых платежей)</a:t>
          </a:r>
          <a:endParaRPr lang="ru-RU" sz="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51251" y="2719127"/>
        <a:ext cx="1519094" cy="822651"/>
      </dsp:txXfrm>
    </dsp:sp>
    <dsp:sp modelId="{AB088EE8-8375-45E5-9B42-6E72D40F738C}">
      <dsp:nvSpPr>
        <dsp:cNvPr id="0" name=""/>
        <dsp:cNvSpPr/>
      </dsp:nvSpPr>
      <dsp:spPr>
        <a:xfrm>
          <a:off x="1732133" y="2548275"/>
          <a:ext cx="1939978" cy="8622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E10EB0-DF7F-4090-BD30-E765BFB859F3}">
      <dsp:nvSpPr>
        <dsp:cNvPr id="0" name=""/>
        <dsp:cNvSpPr/>
      </dsp:nvSpPr>
      <dsp:spPr>
        <a:xfrm>
          <a:off x="1885036" y="2693533"/>
          <a:ext cx="1939978" cy="8622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" panose="020B0604020202020204" pitchFamily="34" charset="0"/>
              <a:cs typeface="Arial" panose="020B0604020202020204" pitchFamily="34" charset="0"/>
            </a:rPr>
            <a:t>В случае подтверждение поставки товаров, выполнения работ, оказания услуг по ранее произведенным авансовым платежам в соответствии с условиями ГК (договора)</a:t>
          </a:r>
          <a:endParaRPr lang="ru-RU" sz="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10292" y="2718789"/>
        <a:ext cx="1889466" cy="811783"/>
      </dsp:txXfrm>
    </dsp:sp>
    <dsp:sp modelId="{4DE1DD7E-8C33-4E0E-94AF-C9FB8BDECC95}">
      <dsp:nvSpPr>
        <dsp:cNvPr id="0" name=""/>
        <dsp:cNvSpPr/>
      </dsp:nvSpPr>
      <dsp:spPr>
        <a:xfrm>
          <a:off x="4019201" y="2548275"/>
          <a:ext cx="1654225" cy="8738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0E03A8-8ADC-40EC-9D99-D91EFCED639A}">
      <dsp:nvSpPr>
        <dsp:cNvPr id="0" name=""/>
        <dsp:cNvSpPr/>
      </dsp:nvSpPr>
      <dsp:spPr>
        <a:xfrm>
          <a:off x="4172104" y="2693533"/>
          <a:ext cx="1654225" cy="873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" panose="020B0604020202020204" pitchFamily="34" charset="0"/>
              <a:cs typeface="Arial" panose="020B0604020202020204" pitchFamily="34" charset="0"/>
            </a:rPr>
            <a:t>В случае исполнения ДО в период, превышающий срок, установленный для оплаты ДО в соответствии с требованиями 87н</a:t>
          </a:r>
          <a:endParaRPr lang="ru-RU" sz="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97698" y="2719127"/>
        <a:ext cx="1603037" cy="822651"/>
      </dsp:txXfrm>
    </dsp:sp>
    <dsp:sp modelId="{8E8CEA09-9F27-4F68-8092-BA232FA55093}">
      <dsp:nvSpPr>
        <dsp:cNvPr id="0" name=""/>
        <dsp:cNvSpPr/>
      </dsp:nvSpPr>
      <dsp:spPr>
        <a:xfrm>
          <a:off x="7620206" y="1274213"/>
          <a:ext cx="1376124" cy="8738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FA62AB-C0CD-4960-84F4-1E196F1FEA04}">
      <dsp:nvSpPr>
        <dsp:cNvPr id="0" name=""/>
        <dsp:cNvSpPr/>
      </dsp:nvSpPr>
      <dsp:spPr>
        <a:xfrm>
          <a:off x="7773109" y="1419470"/>
          <a:ext cx="1376124" cy="873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" panose="020B0604020202020204" pitchFamily="34" charset="0"/>
              <a:cs typeface="Arial" panose="020B0604020202020204" pitchFamily="34" charset="0"/>
            </a:rPr>
            <a:t>ФК</a:t>
          </a:r>
          <a:endParaRPr lang="ru-RU" sz="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798703" y="1445064"/>
        <a:ext cx="1324936" cy="822651"/>
      </dsp:txXfrm>
    </dsp:sp>
    <dsp:sp modelId="{372B7701-06C4-4FA3-A6AD-0A9113B59D93}">
      <dsp:nvSpPr>
        <dsp:cNvPr id="0" name=""/>
        <dsp:cNvSpPr/>
      </dsp:nvSpPr>
      <dsp:spPr>
        <a:xfrm>
          <a:off x="6380552" y="2523528"/>
          <a:ext cx="3855434" cy="11195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368A8B-45CF-4020-BFA2-3207DD41E082}">
      <dsp:nvSpPr>
        <dsp:cNvPr id="0" name=""/>
        <dsp:cNvSpPr/>
      </dsp:nvSpPr>
      <dsp:spPr>
        <a:xfrm>
          <a:off x="6533454" y="2668786"/>
          <a:ext cx="3855434" cy="11195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latin typeface="Arial" panose="020B0604020202020204" pitchFamily="34" charset="0"/>
              <a:cs typeface="Arial" panose="020B0604020202020204" pitchFamily="34" charset="0"/>
            </a:rPr>
            <a:t>в случае исполнения ДО одним платежным документом, сумма которого равна сумме ДО, подлежащего постановке на учет, на основании информации, содержащейся в представленных получателем средств федерального бюджета в орган ФК платежных документах для оплаты соответствующих ДО, не позднее  следующего  рабочего дня со дня предоставления указанных платежных документов при положительном результате их проверки по 87н.</a:t>
          </a:r>
          <a:endParaRPr lang="ru-RU" sz="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566245" y="2701577"/>
        <a:ext cx="3789852" cy="10539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9BEFA2-82B5-43C7-B2D5-081DB06C435C}">
      <dsp:nvSpPr>
        <dsp:cNvPr id="0" name=""/>
        <dsp:cNvSpPr/>
      </dsp:nvSpPr>
      <dsp:spPr>
        <a:xfrm>
          <a:off x="0" y="0"/>
          <a:ext cx="10160733" cy="512443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Изменение правил формирования Заявки на кассовый расход: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0"/>
        <a:ext cx="10160733" cy="512443"/>
      </dsp:txXfrm>
    </dsp:sp>
    <dsp:sp modelId="{06ED66EF-DEBA-4BC0-A7E7-F820B4F0877E}">
      <dsp:nvSpPr>
        <dsp:cNvPr id="0" name=""/>
        <dsp:cNvSpPr/>
      </dsp:nvSpPr>
      <dsp:spPr>
        <a:xfrm>
          <a:off x="748846" y="542577"/>
          <a:ext cx="9411886" cy="122975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в заявке на кассовый расход кроме учетного номера бюджетного обязательства, указывается учетный номер денежного обязательства;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документы-основания, подтверждающие возникновение денежного обязательства, не прикладываются к Заявке на кассовый расход, если денежное обязательство ранее было поставлено на учет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48846" y="542577"/>
        <a:ext cx="9411886" cy="12297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9BEFA2-82B5-43C7-B2D5-081DB06C435C}">
      <dsp:nvSpPr>
        <dsp:cNvPr id="0" name=""/>
        <dsp:cNvSpPr/>
      </dsp:nvSpPr>
      <dsp:spPr>
        <a:xfrm>
          <a:off x="0" y="-353159"/>
          <a:ext cx="10209907" cy="630000"/>
        </a:xfrm>
        <a:prstGeom prst="rect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Добавлены новые контроли при проверке Заявки на кассовый расход:</a:t>
          </a: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-353159"/>
        <a:ext cx="10209907" cy="630000"/>
      </dsp:txXfrm>
    </dsp:sp>
    <dsp:sp modelId="{06ED66EF-DEBA-4BC0-A7E7-F820B4F0877E}">
      <dsp:nvSpPr>
        <dsp:cNvPr id="0" name=""/>
        <dsp:cNvSpPr/>
      </dsp:nvSpPr>
      <dsp:spPr>
        <a:xfrm>
          <a:off x="714563" y="200520"/>
          <a:ext cx="9507929" cy="223815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 rtl="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контроль соответствия суммы Заявки сумме соответствующего бюджетного (денежного) обязательства, подлежащего постановке на учет, если в Заявке не указан номер бюджетного (денежного) обязательства;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 rtl="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контроль на отсутствие поставленных на учет денежных обязательств по соответствующему бюджетному обязательству с признаком авансовых платежей, если в Заявке не указан номер денежного обязательства;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 rtl="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проверка соответствия информации, указанной в Заявке, реквизитам и показателям денежного обязательства, если в Заявке указан номер денежного обязательства;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 rtl="0">
            <a:lnSpc>
              <a:spcPct val="100000"/>
            </a:lnSpc>
            <a:spcBef>
              <a:spcPct val="0"/>
            </a:spcBef>
            <a:spcAft>
              <a:spcPts val="1000"/>
            </a:spcAft>
            <a:buChar char="••"/>
          </a:pPr>
          <a:r>
            <a:rPr lang="ru-RU" sz="1400" i="1" kern="1200" dirty="0" smtClean="0">
              <a:latin typeface="Arial" panose="020B0604020202020204" pitchFamily="34" charset="0"/>
              <a:cs typeface="Arial" panose="020B0604020202020204" pitchFamily="34" charset="0"/>
            </a:rPr>
            <a:t>контроль на наличие кода мероприятия по информатизации. </a:t>
          </a:r>
          <a:endParaRPr lang="ru-RU" sz="1400" i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14563" y="200520"/>
        <a:ext cx="9507929" cy="2238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jpe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7B83E25C-18F1-4553-AFF3-B337FE6AEA80}" type="datetimeFigureOut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C88944-45A6-4202-8B2E-145F7DD8B4F9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55120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30898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11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30898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13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30898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>
                <a:solidFill>
                  <a:prstClr val="black"/>
                </a:solidFill>
              </a:rPr>
              <a:pPr/>
              <a:t>16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98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18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30898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20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308986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>
                <a:solidFill>
                  <a:prstClr val="black"/>
                </a:solidFill>
              </a:rPr>
              <a:pPr/>
              <a:t>24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98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>
                <a:solidFill>
                  <a:prstClr val="black"/>
                </a:solidFill>
              </a:rPr>
              <a:pPr/>
              <a:t>25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986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39825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7025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4225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1425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8625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5825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3025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913D45D0-DCD7-483E-9B9C-FC1974797937}" type="slidenum">
              <a:rPr lang="ru-RU" altLang="ru-RU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32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DF8A7-9CC6-4BE8-9DCF-CFFCE04DF599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CBC62-0E9E-4B4A-8D2C-5D1C2B7FCD7E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205967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79890-B67A-4F60-A4AB-C0B2982E5B46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798ADE-79C8-4202-BDAA-95794B2CAA4B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99615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967D7-C0C3-49BE-B193-63DC62635CAD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97594-075C-4C83-B799-CBE906354FCE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413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DF8A7-9CC6-4BE8-9DCF-CFFCE04DF59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CBC62-0E9E-4B4A-8D2C-5D1C2B7FCD7E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43989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62694-6F75-46A4-B127-1D322741D3D8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97DCB-2821-4486-AA53-086096FD989A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25140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41D78-A1B1-4759-B2DE-79212AFCA83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8F2B9-53F2-4804-B084-DBD06DA8CF0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34705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E7602-E1EE-4F6D-A958-F20A9179951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04D0BE-626D-4BEF-9EB4-EC86D0FC869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926480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8B6C8-EC4F-44DF-B9DC-3E5D3CC1E6B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B695B-310B-4897-8B00-8428F5FD0B20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9297884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144E0-1927-449F-B98D-7924EA6BD01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AC4B4-73C4-48C5-8573-7D62172CE00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7323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4369D-0316-4E1E-86C2-9D1FE8BF298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FCC01-7066-4CD9-9DA1-83E6E175B46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8585335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C3AC6-AA5A-4970-BE24-CCC2CBEC7B0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D0801-8E4D-4AB6-AE0F-4C2A2405A8A3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7275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62694-6F75-46A4-B127-1D322741D3D8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97DCB-2821-4486-AA53-086096FD989A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955369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CDAC9-7BBD-4EF7-8AD7-8A1D5B848E0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EAF79-632B-4E58-996F-B15097F87F4B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441572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79890-B67A-4F60-A4AB-C0B2982E5B4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798ADE-79C8-4202-BDAA-95794B2CAA4B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32070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967D7-C0C3-49BE-B193-63DC62635CA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97594-075C-4C83-B799-CBE906354FCE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87984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41D78-A1B1-4759-B2DE-79212AFCA83F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8F2B9-53F2-4804-B084-DBD06DA8CF0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18768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E7602-E1EE-4F6D-A958-F20A9179951E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04D0BE-626D-4BEF-9EB4-EC86D0FC869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403683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8B6C8-EC4F-44DF-B9DC-3E5D3CC1E6B5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B695B-310B-4897-8B00-8428F5FD0B20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5303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144E0-1927-449F-B98D-7924EA6BD014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AC4B4-73C4-48C5-8573-7D62172CE00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25606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4369D-0316-4E1E-86C2-9D1FE8BF2987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FCC01-7066-4CD9-9DA1-83E6E175B46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74861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C3AC6-AA5A-4970-BE24-CCC2CBEC7B09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D0801-8E4D-4AB6-AE0F-4C2A2405A8A3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10956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CDAC9-7BBD-4EF7-8AD7-8A1D5B848E04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EAF79-632B-4E58-996F-B15097F87F4B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400759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596EE3-D49C-449B-BFB0-40156AA89A46}" type="datetime1">
              <a:rPr lang="ru-RU"/>
              <a:pPr>
                <a:defRPr/>
              </a:pPr>
              <a:t>18.11.2016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D8618D1-7C40-4837-AE2E-35EEF4EB7DA9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596EE3-D49C-449B-BFB0-40156AA89A4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18.11.2016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D8618D1-7C40-4837-AE2E-35EEF4EB7DA9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93550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5.png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consultantplus://offline/ref=78B0762B42C8788FF4C20C7ED562A4E1AB78926BD52C1A68383BBCC987D0BD1B05E8F2440DAEBDDAVFIFR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6.png"/><Relationship Id="rId5" Type="http://schemas.openxmlformats.org/officeDocument/2006/relationships/image" Target="../media/image12.png"/><Relationship Id="rId10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3.png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24.png"/><Relationship Id="rId9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5.emf"/><Relationship Id="rId4" Type="http://schemas.openxmlformats.org/officeDocument/2006/relationships/oleObject" Target="../embeddings/Microsoft_Excel_97-2003_Worksheet5.xls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15.png"/><Relationship Id="rId9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24.png"/><Relationship Id="rId9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0.png"/><Relationship Id="rId5" Type="http://schemas.openxmlformats.org/officeDocument/2006/relationships/image" Target="../media/image28.jpeg"/><Relationship Id="rId4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" Type="http://schemas.openxmlformats.org/officeDocument/2006/relationships/image" Target="../media/image31.png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1</a:t>
            </a:fld>
            <a:endParaRPr lang="ru-RU" alt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762499" y="4621273"/>
            <a:ext cx="63562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0"/>
              </a:spcBef>
            </a:pPr>
            <a:r>
              <a:rPr lang="ru-RU" altLang="ru-RU" dirty="0" smtClean="0">
                <a:latin typeface="Arial" panose="020B0604020202020204" pitchFamily="34" charset="0"/>
              </a:rPr>
              <a:t>Заместитель начальника</a:t>
            </a:r>
            <a:br>
              <a:rPr lang="ru-RU" altLang="ru-RU" dirty="0" smtClean="0">
                <a:latin typeface="Arial" panose="020B0604020202020204" pitchFamily="34" charset="0"/>
              </a:rPr>
            </a:br>
            <a:r>
              <a:rPr lang="ru-RU" altLang="ru-RU" dirty="0" smtClean="0">
                <a:latin typeface="Arial" panose="020B0604020202020204" pitchFamily="34" charset="0"/>
              </a:rPr>
              <a:t>Управления интегрированных информационных систем государственных финансов Федерального казначейства</a:t>
            </a:r>
          </a:p>
          <a:p>
            <a:pPr algn="r">
              <a:spcBef>
                <a:spcPts val="0"/>
              </a:spcBef>
            </a:pPr>
            <a:endParaRPr lang="ru-RU" altLang="ru-RU" dirty="0">
              <a:latin typeface="Arial" panose="020B0604020202020204" pitchFamily="34" charset="0"/>
            </a:endParaRPr>
          </a:p>
          <a:p>
            <a:pPr algn="r">
              <a:spcBef>
                <a:spcPts val="0"/>
              </a:spcBef>
            </a:pPr>
            <a:r>
              <a:rPr lang="ru-RU" altLang="ru-RU" b="1" dirty="0" smtClean="0">
                <a:latin typeface="Arial" panose="020B0604020202020204" pitchFamily="34" charset="0"/>
              </a:rPr>
              <a:t>А.В. Залялова</a:t>
            </a:r>
            <a:endParaRPr lang="ru-RU" altLang="ru-RU" b="1" dirty="0"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0199" y="1415917"/>
            <a:ext cx="919162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376092"/>
                </a:solidFill>
                <a:latin typeface="Arial" pitchFamily="34" charset="0"/>
              </a:rPr>
              <a:t>Изменения в учете территориальными органами Федерального казначейства бюджетных и денежных обязательств получателей средств федерального бюджета с 01.01.2017.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0199" y="5687555"/>
            <a:ext cx="2010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0"/>
              </a:spcBef>
            </a:pPr>
            <a:r>
              <a:rPr lang="ru-RU" altLang="ru-RU" sz="1600" dirty="0" smtClean="0">
                <a:latin typeface="Arial" panose="020B0604020202020204" pitchFamily="34" charset="0"/>
              </a:rPr>
              <a:t>18 ноября 2016 г.</a:t>
            </a:r>
            <a:endParaRPr lang="ru-RU" altLang="ru-RU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68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31"/>
          <p:cNvSpPr>
            <a:spLocks noGrp="1"/>
          </p:cNvSpPr>
          <p:nvPr>
            <p:ph type="title"/>
          </p:nvPr>
        </p:nvSpPr>
        <p:spPr>
          <a:xfrm>
            <a:off x="4161692" y="130665"/>
            <a:ext cx="7192107" cy="736843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Заполнение формы БО по извещениям об осуществлении закупки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174603"/>
              </p:ext>
            </p:extLst>
          </p:nvPr>
        </p:nvGraphicFramePr>
        <p:xfrm>
          <a:off x="620713" y="1201738"/>
          <a:ext cx="10985500" cy="5199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Лист" r:id="rId3" imgW="9553522" imgH="4924530" progId="Excel.Sheet.8">
                  <p:embed/>
                </p:oleObj>
              </mc:Choice>
              <mc:Fallback>
                <p:oleObj name="Лист" r:id="rId3" imgW="9553522" imgH="492453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0713" y="1201738"/>
                        <a:ext cx="10985500" cy="5199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058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Скругленный прямоугольник 47"/>
          <p:cNvSpPr/>
          <p:nvPr/>
        </p:nvSpPr>
        <p:spPr>
          <a:xfrm>
            <a:off x="4189615" y="1239846"/>
            <a:ext cx="7423265" cy="5278399"/>
          </a:xfrm>
          <a:prstGeom prst="roundRect">
            <a:avLst>
              <a:gd name="adj" fmla="val 660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816714" y="625002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11</a:t>
            </a:fld>
            <a:endParaRPr lang="ru-RU" altLang="ru-RU" dirty="0"/>
          </a:p>
        </p:txBody>
      </p:sp>
      <p:grpSp>
        <p:nvGrpSpPr>
          <p:cNvPr id="111" name="Группа 110"/>
          <p:cNvGrpSpPr/>
          <p:nvPr/>
        </p:nvGrpSpPr>
        <p:grpSpPr>
          <a:xfrm>
            <a:off x="7755707" y="1537827"/>
            <a:ext cx="720000" cy="770732"/>
            <a:chOff x="8188517" y="1506170"/>
            <a:chExt cx="720000" cy="770732"/>
          </a:xfrm>
        </p:grpSpPr>
        <p:sp>
          <p:nvSpPr>
            <p:cNvPr id="112" name="Овал 111"/>
            <p:cNvSpPr/>
            <p:nvPr/>
          </p:nvSpPr>
          <p:spPr>
            <a:xfrm>
              <a:off x="8188517" y="1556902"/>
              <a:ext cx="720000" cy="720000"/>
            </a:xfrm>
            <a:prstGeom prst="ellipse">
              <a:avLst/>
            </a:prstGeom>
            <a:solidFill>
              <a:srgbClr val="215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4" name="Picture 4" descr="loupe, magnifying glass, search, seo, zoom icon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5" t="13910" r="17550" b="17839"/>
            <a:stretch/>
          </p:blipFill>
          <p:spPr bwMode="auto">
            <a:xfrm>
              <a:off x="8266246" y="1506170"/>
              <a:ext cx="642271" cy="738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5" name="Скругленный прямоугольник 64"/>
          <p:cNvSpPr/>
          <p:nvPr/>
        </p:nvSpPr>
        <p:spPr>
          <a:xfrm>
            <a:off x="809390" y="1262405"/>
            <a:ext cx="3233702" cy="2831423"/>
          </a:xfrm>
          <a:prstGeom prst="roundRect">
            <a:avLst>
              <a:gd name="adj" fmla="val 9872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823298" y="1292118"/>
            <a:ext cx="2531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ИС ПБС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144" name="Соединительная линия уступом 143"/>
          <p:cNvCxnSpPr>
            <a:stCxn id="114" idx="3"/>
            <a:endCxn id="112" idx="2"/>
          </p:cNvCxnSpPr>
          <p:nvPr/>
        </p:nvCxnSpPr>
        <p:spPr>
          <a:xfrm>
            <a:off x="3326780" y="1948283"/>
            <a:ext cx="4428927" cy="276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4120544" y="190902"/>
            <a:ext cx="81954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Постановка на учет  принимаемых бюджетных обязательств по закупкам, содержащим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</a:rPr>
              <a:t>сведения, составляющие государственную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тайну.</a:t>
            </a:r>
            <a:endParaRPr lang="ru-RU" b="1" dirty="0">
              <a:solidFill>
                <a:srgbClr val="4FA6D1"/>
              </a:solidFill>
              <a:latin typeface="Arial" panose="020B0604020202020204" pitchFamily="34" charset="0"/>
            </a:endParaRPr>
          </a:p>
        </p:txBody>
      </p:sp>
      <p:cxnSp>
        <p:nvCxnSpPr>
          <p:cNvPr id="77" name="Соединительная линия уступом 76"/>
          <p:cNvCxnSpPr>
            <a:stCxn id="89" idx="2"/>
            <a:endCxn id="143" idx="0"/>
          </p:cNvCxnSpPr>
          <p:nvPr/>
        </p:nvCxnSpPr>
        <p:spPr>
          <a:xfrm rot="16200000" flipH="1">
            <a:off x="9858011" y="3294704"/>
            <a:ext cx="467713" cy="1258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84" name="Соединительная линия уступом 83"/>
          <p:cNvCxnSpPr>
            <a:stCxn id="73" idx="1"/>
            <a:endCxn id="79" idx="3"/>
          </p:cNvCxnSpPr>
          <p:nvPr/>
        </p:nvCxnSpPr>
        <p:spPr>
          <a:xfrm rot="10800000">
            <a:off x="7159456" y="5770917"/>
            <a:ext cx="2571650" cy="253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98" name="TextBox 97"/>
          <p:cNvSpPr txBox="1"/>
          <p:nvPr/>
        </p:nvSpPr>
        <p:spPr>
          <a:xfrm>
            <a:off x="4250233" y="1263027"/>
            <a:ext cx="3550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АСФК                             </a:t>
            </a:r>
            <a:r>
              <a:rPr lang="ru-RU" sz="14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(закрытый контур)</a:t>
            </a:r>
            <a:endParaRPr lang="ru-RU" sz="1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007892" y="5410916"/>
            <a:ext cx="1679706" cy="1061473"/>
            <a:chOff x="3159409" y="5819501"/>
            <a:chExt cx="1679706" cy="1061473"/>
          </a:xfrm>
        </p:grpSpPr>
        <p:grpSp>
          <p:nvGrpSpPr>
            <p:cNvPr id="78" name="Группа 77"/>
            <p:cNvGrpSpPr/>
            <p:nvPr/>
          </p:nvGrpSpPr>
          <p:grpSpPr>
            <a:xfrm>
              <a:off x="3159409" y="5819707"/>
              <a:ext cx="1679706" cy="1061267"/>
              <a:chOff x="6528773" y="5765756"/>
              <a:chExt cx="1679706" cy="1061267"/>
            </a:xfrm>
          </p:grpSpPr>
          <p:pic>
            <p:nvPicPr>
              <p:cNvPr id="79" name="Picture 2" descr="mail icon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60748" y="5765756"/>
                <a:ext cx="719589" cy="7195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0" name="Прямоугольник 79"/>
              <p:cNvSpPr/>
              <p:nvPr/>
            </p:nvSpPr>
            <p:spPr>
              <a:xfrm>
                <a:off x="6528773" y="6426913"/>
                <a:ext cx="167970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altLang="ru-RU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Извещение о постановке на учет</a:t>
                </a:r>
              </a:p>
            </p:txBody>
          </p:sp>
        </p:grpSp>
        <p:grpSp>
          <p:nvGrpSpPr>
            <p:cNvPr id="103" name="Группа 102"/>
            <p:cNvGrpSpPr/>
            <p:nvPr/>
          </p:nvGrpSpPr>
          <p:grpSpPr>
            <a:xfrm>
              <a:off x="4089716" y="5819501"/>
              <a:ext cx="321491" cy="230832"/>
              <a:chOff x="680881" y="3054388"/>
              <a:chExt cx="321491" cy="230832"/>
            </a:xfrm>
          </p:grpSpPr>
          <p:sp>
            <p:nvSpPr>
              <p:cNvPr id="104" name="Овал 103"/>
              <p:cNvSpPr/>
              <p:nvPr/>
            </p:nvSpPr>
            <p:spPr>
              <a:xfrm>
                <a:off x="714089" y="3087260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680881" y="3054388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6</a:t>
                </a:r>
                <a:endPara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28" name="Группа 127"/>
          <p:cNvGrpSpPr/>
          <p:nvPr/>
        </p:nvGrpSpPr>
        <p:grpSpPr>
          <a:xfrm>
            <a:off x="8215696" y="1547656"/>
            <a:ext cx="321491" cy="230832"/>
            <a:chOff x="680881" y="3054388"/>
            <a:chExt cx="321491" cy="230832"/>
          </a:xfrm>
        </p:grpSpPr>
        <p:sp>
          <p:nvSpPr>
            <p:cNvPr id="129" name="Овал 128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3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9731106" y="5394513"/>
            <a:ext cx="2006467" cy="774580"/>
            <a:chOff x="9677945" y="2798284"/>
            <a:chExt cx="2006467" cy="774580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10348816" y="2864978"/>
              <a:ext cx="133559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Присвоение учетного номера БО и отражение на </a:t>
              </a:r>
              <a:r>
                <a:rPr lang="ru-RU" alt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л/с</a:t>
              </a:r>
            </a:p>
          </p:txBody>
        </p:sp>
        <p:grpSp>
          <p:nvGrpSpPr>
            <p:cNvPr id="72" name="Группа 71"/>
            <p:cNvGrpSpPr/>
            <p:nvPr/>
          </p:nvGrpSpPr>
          <p:grpSpPr>
            <a:xfrm>
              <a:off x="9677945" y="2817220"/>
              <a:ext cx="719999" cy="720000"/>
              <a:chOff x="7150855" y="5154114"/>
              <a:chExt cx="719999" cy="720000"/>
            </a:xfrm>
          </p:grpSpPr>
          <p:pic>
            <p:nvPicPr>
              <p:cNvPr id="73" name="Picture 36" descr="computer icon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50855" y="5154114"/>
                <a:ext cx="719999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4" name="Picture 38" descr="arrow, down icon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72079" y="5328365"/>
                <a:ext cx="251999" cy="25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90" name="Группа 189"/>
            <p:cNvGrpSpPr/>
            <p:nvPr/>
          </p:nvGrpSpPr>
          <p:grpSpPr>
            <a:xfrm>
              <a:off x="10171918" y="2798284"/>
              <a:ext cx="321491" cy="230832"/>
              <a:chOff x="680881" y="3054388"/>
              <a:chExt cx="321491" cy="230832"/>
            </a:xfrm>
          </p:grpSpPr>
          <p:sp>
            <p:nvSpPr>
              <p:cNvPr id="191" name="Овал 190"/>
              <p:cNvSpPr/>
              <p:nvPr/>
            </p:nvSpPr>
            <p:spPr>
              <a:xfrm>
                <a:off x="714089" y="3087260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2" name="TextBox 191"/>
              <p:cNvSpPr txBox="1"/>
              <p:nvPr/>
            </p:nvSpPr>
            <p:spPr>
              <a:xfrm>
                <a:off x="680881" y="3054388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5</a:t>
                </a:r>
                <a:endPara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8" name="Скругленный прямоугольник 17"/>
          <p:cNvSpPr/>
          <p:nvPr/>
        </p:nvSpPr>
        <p:spPr>
          <a:xfrm>
            <a:off x="809388" y="5068411"/>
            <a:ext cx="3233703" cy="15838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2" name="Соединительная линия уступом 171"/>
          <p:cNvCxnSpPr>
            <a:stCxn id="143" idx="2"/>
            <a:endCxn id="113" idx="0"/>
          </p:cNvCxnSpPr>
          <p:nvPr/>
        </p:nvCxnSpPr>
        <p:spPr>
          <a:xfrm rot="5400000">
            <a:off x="9375328" y="4013180"/>
            <a:ext cx="462872" cy="97146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64" name="Прямоугольник 163"/>
          <p:cNvSpPr/>
          <p:nvPr/>
        </p:nvSpPr>
        <p:spPr>
          <a:xfrm>
            <a:off x="8444455" y="1555415"/>
            <a:ext cx="118689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Приглашения 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на </a:t>
            </a: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ИКЗ и сумму ПГЗ по 99 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ст. </a:t>
            </a: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44ФЗ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161" name="Соединительная линия уступом 160"/>
          <p:cNvCxnSpPr>
            <a:stCxn id="79" idx="1"/>
            <a:endCxn id="153" idx="3"/>
          </p:cNvCxnSpPr>
          <p:nvPr/>
        </p:nvCxnSpPr>
        <p:spPr>
          <a:xfrm rot="10800000">
            <a:off x="2689243" y="5770917"/>
            <a:ext cx="3750624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18" name="Группа 117"/>
          <p:cNvGrpSpPr/>
          <p:nvPr/>
        </p:nvGrpSpPr>
        <p:grpSpPr>
          <a:xfrm>
            <a:off x="4107008" y="2429648"/>
            <a:ext cx="1850004" cy="1324611"/>
            <a:chOff x="914896" y="3547665"/>
            <a:chExt cx="1850004" cy="1324611"/>
          </a:xfrm>
        </p:grpSpPr>
        <p:sp>
          <p:nvSpPr>
            <p:cNvPr id="119" name="Прямоугольник 118"/>
            <p:cNvSpPr/>
            <p:nvPr/>
          </p:nvSpPr>
          <p:spPr>
            <a:xfrm>
              <a:off x="914896" y="4164390"/>
              <a:ext cx="185000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Запрет направления приглашения принять участие </a:t>
              </a:r>
              <a:r>
                <a:rPr lang="ru-RU" alt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в определении </a:t>
              </a:r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поставщика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  <p:pic>
          <p:nvPicPr>
            <p:cNvPr id="121" name="Picture 2" descr="block, denied, no, no symbol, stop, universal no icon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2950" y="3547665"/>
              <a:ext cx="664084" cy="664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32" name="Соединительная линия уступом 131"/>
          <p:cNvCxnSpPr>
            <a:stCxn id="121" idx="1"/>
            <a:endCxn id="157" idx="2"/>
          </p:cNvCxnSpPr>
          <p:nvPr/>
        </p:nvCxnSpPr>
        <p:spPr>
          <a:xfrm rot="10800000" flipV="1">
            <a:off x="1593218" y="2761690"/>
            <a:ext cx="3091845" cy="522589"/>
          </a:xfrm>
          <a:prstGeom prst="bentConnector4">
            <a:avLst>
              <a:gd name="adj1" fmla="val 19129"/>
              <a:gd name="adj2" fmla="val 143744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50" name="TextBox 149"/>
          <p:cNvSpPr txBox="1"/>
          <p:nvPr/>
        </p:nvSpPr>
        <p:spPr>
          <a:xfrm>
            <a:off x="848045" y="5148053"/>
            <a:ext cx="745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ПБС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53" name="Picture 2" descr="mail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654" y="5406926"/>
            <a:ext cx="719589" cy="71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9" name="Соединительная линия уступом 148"/>
          <p:cNvCxnSpPr>
            <a:stCxn id="130" idx="2"/>
            <a:endCxn id="73" idx="0"/>
          </p:cNvCxnSpPr>
          <p:nvPr/>
        </p:nvCxnSpPr>
        <p:spPr>
          <a:xfrm rot="5400000">
            <a:off x="10012305" y="5332947"/>
            <a:ext cx="159303" cy="170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7" name="Группа 6"/>
          <p:cNvGrpSpPr/>
          <p:nvPr/>
        </p:nvGrpSpPr>
        <p:grpSpPr>
          <a:xfrm>
            <a:off x="9732973" y="3529190"/>
            <a:ext cx="834465" cy="749192"/>
            <a:chOff x="886350" y="4806748"/>
            <a:chExt cx="834465" cy="749192"/>
          </a:xfrm>
        </p:grpSpPr>
        <p:sp>
          <p:nvSpPr>
            <p:cNvPr id="142" name="Овал 141"/>
            <p:cNvSpPr/>
            <p:nvPr/>
          </p:nvSpPr>
          <p:spPr>
            <a:xfrm>
              <a:off x="886350" y="4835940"/>
              <a:ext cx="720000" cy="720000"/>
            </a:xfrm>
            <a:prstGeom prst="ellipse">
              <a:avLst/>
            </a:prstGeom>
            <a:solidFill>
              <a:srgbClr val="215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43" name="Picture 4" descr="loupe, magnifying glass, search, seo, zoom icon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5" t="13910" r="17550" b="17839"/>
            <a:stretch/>
          </p:blipFill>
          <p:spPr bwMode="auto">
            <a:xfrm>
              <a:off x="924737" y="4806748"/>
              <a:ext cx="642271" cy="738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2" name="Группа 151"/>
            <p:cNvGrpSpPr/>
            <p:nvPr/>
          </p:nvGrpSpPr>
          <p:grpSpPr>
            <a:xfrm>
              <a:off x="1399324" y="4816628"/>
              <a:ext cx="321491" cy="230832"/>
              <a:chOff x="739072" y="3021136"/>
              <a:chExt cx="321491" cy="230832"/>
            </a:xfrm>
          </p:grpSpPr>
          <p:sp>
            <p:nvSpPr>
              <p:cNvPr id="154" name="Овал 153"/>
              <p:cNvSpPr/>
              <p:nvPr/>
            </p:nvSpPr>
            <p:spPr>
              <a:xfrm>
                <a:off x="763967" y="3062321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TextBox 154"/>
              <p:cNvSpPr txBox="1"/>
              <p:nvPr/>
            </p:nvSpPr>
            <p:spPr>
              <a:xfrm>
                <a:off x="739072" y="3021136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4</a:t>
                </a:r>
                <a:endPara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57" name="Прямоугольник 156"/>
          <p:cNvSpPr/>
          <p:nvPr/>
        </p:nvSpPr>
        <p:spPr>
          <a:xfrm>
            <a:off x="731646" y="2268617"/>
            <a:ext cx="17231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Формирование приглашения принять участие в определение поставщика (подрядчика, исполнителя)</a:t>
            </a:r>
          </a:p>
        </p:txBody>
      </p:sp>
      <p:cxnSp>
        <p:nvCxnSpPr>
          <p:cNvPr id="159" name="Соединительная линия уступом 158"/>
          <p:cNvCxnSpPr>
            <a:stCxn id="109" idx="3"/>
            <a:endCxn id="114" idx="1"/>
          </p:cNvCxnSpPr>
          <p:nvPr/>
        </p:nvCxnSpPr>
        <p:spPr>
          <a:xfrm flipV="1">
            <a:off x="1907768" y="1948283"/>
            <a:ext cx="718428" cy="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99" name="Соединительная линия уступом 98"/>
          <p:cNvCxnSpPr>
            <a:stCxn id="112" idx="4"/>
            <a:endCxn id="83" idx="0"/>
          </p:cNvCxnSpPr>
          <p:nvPr/>
        </p:nvCxnSpPr>
        <p:spPr>
          <a:xfrm rot="16200000" flipH="1">
            <a:off x="8009301" y="2414965"/>
            <a:ext cx="216549" cy="3736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87" name="Группа 186"/>
          <p:cNvGrpSpPr/>
          <p:nvPr/>
        </p:nvGrpSpPr>
        <p:grpSpPr>
          <a:xfrm>
            <a:off x="5133082" y="2414374"/>
            <a:ext cx="321491" cy="230832"/>
            <a:chOff x="680881" y="3054388"/>
            <a:chExt cx="321491" cy="230832"/>
          </a:xfrm>
        </p:grpSpPr>
        <p:sp>
          <p:nvSpPr>
            <p:cNvPr id="188" name="Овал 187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4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177" name="Прямоугольник 176"/>
          <p:cNvSpPr/>
          <p:nvPr/>
        </p:nvSpPr>
        <p:spPr>
          <a:xfrm>
            <a:off x="1147653" y="6098261"/>
            <a:ext cx="24824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Направление участникам приглашений принять участие в определении поставщика</a:t>
            </a:r>
          </a:p>
        </p:txBody>
      </p:sp>
      <p:grpSp>
        <p:nvGrpSpPr>
          <p:cNvPr id="195" name="Группа 194"/>
          <p:cNvGrpSpPr/>
          <p:nvPr/>
        </p:nvGrpSpPr>
        <p:grpSpPr>
          <a:xfrm>
            <a:off x="2446333" y="5362571"/>
            <a:ext cx="321491" cy="230832"/>
            <a:chOff x="680881" y="3054388"/>
            <a:chExt cx="321491" cy="230832"/>
          </a:xfrm>
        </p:grpSpPr>
        <p:sp>
          <p:nvSpPr>
            <p:cNvPr id="196" name="Овал 195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7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pic>
        <p:nvPicPr>
          <p:cNvPr id="89" name="Picture 2" descr="check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238" y="2521477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4" name="Соединительная линия уступом 93"/>
          <p:cNvCxnSpPr>
            <a:stCxn id="120" idx="2"/>
            <a:endCxn id="82" idx="2"/>
          </p:cNvCxnSpPr>
          <p:nvPr/>
        </p:nvCxnSpPr>
        <p:spPr>
          <a:xfrm rot="10800000">
            <a:off x="3049075" y="2819865"/>
            <a:ext cx="3922332" cy="1073159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05" name="Группа 104"/>
          <p:cNvGrpSpPr/>
          <p:nvPr/>
        </p:nvGrpSpPr>
        <p:grpSpPr>
          <a:xfrm>
            <a:off x="5744095" y="2593968"/>
            <a:ext cx="1130086" cy="461665"/>
            <a:chOff x="7438318" y="3939534"/>
            <a:chExt cx="669009" cy="461665"/>
          </a:xfrm>
        </p:grpSpPr>
        <p:sp>
          <p:nvSpPr>
            <p:cNvPr id="106" name="Шестиугольник 105"/>
            <p:cNvSpPr/>
            <p:nvPr/>
          </p:nvSpPr>
          <p:spPr>
            <a:xfrm>
              <a:off x="7438318" y="3958939"/>
              <a:ext cx="669009" cy="430482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496654" y="3939534"/>
              <a:ext cx="5523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Протокол об отказе Приглашения</a:t>
              </a:r>
              <a:endParaRPr lang="ru-RU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00" name="Соединительная линия уступом 99"/>
          <p:cNvCxnSpPr>
            <a:stCxn id="164" idx="3"/>
            <a:endCxn id="89" idx="0"/>
          </p:cNvCxnSpPr>
          <p:nvPr/>
        </p:nvCxnSpPr>
        <p:spPr>
          <a:xfrm>
            <a:off x="9631350" y="1986302"/>
            <a:ext cx="459888" cy="535175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109" name="Picture 6" descr="document ico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184" y="1600428"/>
            <a:ext cx="700584" cy="7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0" name="Группа 159"/>
          <p:cNvGrpSpPr/>
          <p:nvPr/>
        </p:nvGrpSpPr>
        <p:grpSpPr>
          <a:xfrm>
            <a:off x="1696533" y="1599700"/>
            <a:ext cx="321491" cy="230832"/>
            <a:chOff x="680881" y="3054388"/>
            <a:chExt cx="321491" cy="230832"/>
          </a:xfrm>
        </p:grpSpPr>
        <p:sp>
          <p:nvSpPr>
            <p:cNvPr id="162" name="Овал 161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1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2388903" y="1590783"/>
            <a:ext cx="1320344" cy="1229081"/>
            <a:chOff x="1822736" y="2537448"/>
            <a:chExt cx="1320344" cy="1229081"/>
          </a:xfrm>
        </p:grpSpPr>
        <p:sp>
          <p:nvSpPr>
            <p:cNvPr id="82" name="Прямоугольник 81"/>
            <p:cNvSpPr/>
            <p:nvPr/>
          </p:nvSpPr>
          <p:spPr>
            <a:xfrm>
              <a:off x="1822736" y="3212531"/>
              <a:ext cx="132034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Формирование сведений о принимаемом БО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  <p:pic>
          <p:nvPicPr>
            <p:cNvPr id="114" name="Picture 6" descr="document icon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0029" y="2544655"/>
              <a:ext cx="700584" cy="700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23" name="Группа 122"/>
            <p:cNvGrpSpPr/>
            <p:nvPr/>
          </p:nvGrpSpPr>
          <p:grpSpPr>
            <a:xfrm>
              <a:off x="2584190" y="2537448"/>
              <a:ext cx="321491" cy="230832"/>
              <a:chOff x="747993" y="3029221"/>
              <a:chExt cx="321491" cy="230832"/>
            </a:xfrm>
          </p:grpSpPr>
          <p:sp>
            <p:nvSpPr>
              <p:cNvPr id="126" name="Овал 125"/>
              <p:cNvSpPr/>
              <p:nvPr/>
            </p:nvSpPr>
            <p:spPr>
              <a:xfrm>
                <a:off x="781201" y="3062093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747993" y="3029221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2</a:t>
                </a:r>
                <a:endPara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pic>
        <p:nvPicPr>
          <p:cNvPr id="130" name="Picture 2" descr="check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806" y="4714146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1" name="Соединительная линия уступом 150"/>
          <p:cNvCxnSpPr>
            <a:stCxn id="142" idx="4"/>
            <a:endCxn id="130" idx="0"/>
          </p:cNvCxnSpPr>
          <p:nvPr/>
        </p:nvCxnSpPr>
        <p:spPr>
          <a:xfrm rot="5400000">
            <a:off x="9875008" y="4496181"/>
            <a:ext cx="435764" cy="167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85" name="Прямоугольник 84"/>
          <p:cNvSpPr/>
          <p:nvPr/>
        </p:nvSpPr>
        <p:spPr>
          <a:xfrm>
            <a:off x="10396722" y="3599269"/>
            <a:ext cx="13491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Сведений о ПБО 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на соответствие </a:t>
            </a: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221н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grpSp>
        <p:nvGrpSpPr>
          <p:cNvPr id="81" name="Группа 80"/>
          <p:cNvGrpSpPr/>
          <p:nvPr/>
        </p:nvGrpSpPr>
        <p:grpSpPr>
          <a:xfrm>
            <a:off x="7849443" y="2525108"/>
            <a:ext cx="540000" cy="540000"/>
            <a:chOff x="5520158" y="3435366"/>
            <a:chExt cx="540000" cy="540000"/>
          </a:xfrm>
        </p:grpSpPr>
        <p:sp>
          <p:nvSpPr>
            <p:cNvPr id="83" name="Овал 82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Крест 85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7762277" y="3495518"/>
            <a:ext cx="834465" cy="749192"/>
            <a:chOff x="886350" y="4806748"/>
            <a:chExt cx="834465" cy="749192"/>
          </a:xfrm>
        </p:grpSpPr>
        <p:sp>
          <p:nvSpPr>
            <p:cNvPr id="88" name="Овал 87"/>
            <p:cNvSpPr/>
            <p:nvPr/>
          </p:nvSpPr>
          <p:spPr>
            <a:xfrm>
              <a:off x="886350" y="4835940"/>
              <a:ext cx="720000" cy="720000"/>
            </a:xfrm>
            <a:prstGeom prst="ellipse">
              <a:avLst/>
            </a:prstGeom>
            <a:solidFill>
              <a:srgbClr val="215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3" name="Picture 4" descr="loupe, magnifying glass, search, seo, zoom icon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5" t="13910" r="17550" b="17839"/>
            <a:stretch/>
          </p:blipFill>
          <p:spPr bwMode="auto">
            <a:xfrm>
              <a:off x="924737" y="4806748"/>
              <a:ext cx="642271" cy="738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5" name="Группа 94"/>
            <p:cNvGrpSpPr/>
            <p:nvPr/>
          </p:nvGrpSpPr>
          <p:grpSpPr>
            <a:xfrm>
              <a:off x="1399324" y="4816628"/>
              <a:ext cx="321491" cy="230832"/>
              <a:chOff x="739072" y="3021136"/>
              <a:chExt cx="321491" cy="230832"/>
            </a:xfrm>
          </p:grpSpPr>
          <p:sp>
            <p:nvSpPr>
              <p:cNvPr id="96" name="Овал 95"/>
              <p:cNvSpPr/>
              <p:nvPr/>
            </p:nvSpPr>
            <p:spPr>
              <a:xfrm>
                <a:off x="763967" y="3062321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739072" y="3021136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4</a:t>
                </a:r>
                <a:endPara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01" name="Прямоугольник 100"/>
          <p:cNvSpPr/>
          <p:nvPr/>
        </p:nvSpPr>
        <p:spPr>
          <a:xfrm>
            <a:off x="8416320" y="3588112"/>
            <a:ext cx="12501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Сведений о ПБО на соответствие </a:t>
            </a: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221н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102" name="Соединительная линия уступом 101"/>
          <p:cNvCxnSpPr>
            <a:stCxn id="83" idx="4"/>
            <a:endCxn id="93" idx="0"/>
          </p:cNvCxnSpPr>
          <p:nvPr/>
        </p:nvCxnSpPr>
        <p:spPr>
          <a:xfrm rot="16200000" flipH="1">
            <a:off x="7905416" y="3279134"/>
            <a:ext cx="430410" cy="2357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10" name="Группа 109"/>
          <p:cNvGrpSpPr/>
          <p:nvPr/>
        </p:nvGrpSpPr>
        <p:grpSpPr>
          <a:xfrm>
            <a:off x="8851032" y="4730348"/>
            <a:ext cx="540000" cy="540000"/>
            <a:chOff x="5520158" y="3435366"/>
            <a:chExt cx="540000" cy="540000"/>
          </a:xfrm>
        </p:grpSpPr>
        <p:sp>
          <p:nvSpPr>
            <p:cNvPr id="113" name="Овал 112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Крест 114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16" name="Соединительная линия уступом 115"/>
          <p:cNvCxnSpPr>
            <a:stCxn id="113" idx="2"/>
            <a:endCxn id="135" idx="2"/>
          </p:cNvCxnSpPr>
          <p:nvPr/>
        </p:nvCxnSpPr>
        <p:spPr>
          <a:xfrm rot="10800000">
            <a:off x="6281886" y="4096884"/>
            <a:ext cx="2569147" cy="903464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17" name="Группа 116"/>
          <p:cNvGrpSpPr/>
          <p:nvPr/>
        </p:nvGrpSpPr>
        <p:grpSpPr>
          <a:xfrm>
            <a:off x="6971407" y="3623023"/>
            <a:ext cx="540000" cy="540000"/>
            <a:chOff x="5520158" y="3435366"/>
            <a:chExt cx="540000" cy="540000"/>
          </a:xfrm>
        </p:grpSpPr>
        <p:sp>
          <p:nvSpPr>
            <p:cNvPr id="120" name="Овал 119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Крест 121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25" name="Соединительная линия уступом 124"/>
          <p:cNvCxnSpPr>
            <a:stCxn id="88" idx="2"/>
            <a:endCxn id="120" idx="6"/>
          </p:cNvCxnSpPr>
          <p:nvPr/>
        </p:nvCxnSpPr>
        <p:spPr>
          <a:xfrm rot="10800000" flipV="1">
            <a:off x="7511407" y="3884709"/>
            <a:ext cx="250870" cy="8313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33" name="Группа 132"/>
          <p:cNvGrpSpPr/>
          <p:nvPr/>
        </p:nvGrpSpPr>
        <p:grpSpPr>
          <a:xfrm>
            <a:off x="5742384" y="3635219"/>
            <a:ext cx="1130086" cy="461665"/>
            <a:chOff x="7438318" y="3939534"/>
            <a:chExt cx="669009" cy="461665"/>
          </a:xfrm>
        </p:grpSpPr>
        <p:sp>
          <p:nvSpPr>
            <p:cNvPr id="134" name="Шестиугольник 133"/>
            <p:cNvSpPr/>
            <p:nvPr/>
          </p:nvSpPr>
          <p:spPr>
            <a:xfrm>
              <a:off x="7438318" y="3958939"/>
              <a:ext cx="669009" cy="430482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7452365" y="3939534"/>
              <a:ext cx="61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Протокол об отказе Сведения о ПБО</a:t>
              </a:r>
              <a:endParaRPr lang="ru-RU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36" name="Соединительная линия уступом 135"/>
          <p:cNvCxnSpPr>
            <a:stCxn id="83" idx="2"/>
            <a:endCxn id="121" idx="3"/>
          </p:cNvCxnSpPr>
          <p:nvPr/>
        </p:nvCxnSpPr>
        <p:spPr>
          <a:xfrm rot="10800000">
            <a:off x="5349147" y="2761692"/>
            <a:ext cx="2500297" cy="33417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403671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31"/>
          <p:cNvSpPr>
            <a:spLocks noGrp="1"/>
          </p:cNvSpPr>
          <p:nvPr>
            <p:ph type="title"/>
          </p:nvPr>
        </p:nvSpPr>
        <p:spPr>
          <a:xfrm>
            <a:off x="4161692" y="130665"/>
            <a:ext cx="7830611" cy="736843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Заполнение формы БО по приглашениям принять участие в определении поставщика (подрядчика, исполнителя)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480217"/>
              </p:ext>
            </p:extLst>
          </p:nvPr>
        </p:nvGraphicFramePr>
        <p:xfrm>
          <a:off x="620713" y="1201738"/>
          <a:ext cx="10985500" cy="5199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name="Лист" r:id="rId3" imgW="9553522" imgH="4924530" progId="Excel.Sheet.8">
                  <p:embed/>
                </p:oleObj>
              </mc:Choice>
              <mc:Fallback>
                <p:oleObj name="Лист" r:id="rId3" imgW="9553522" imgH="492453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0713" y="1201738"/>
                        <a:ext cx="10985500" cy="5199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044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Скругленный прямоугольник 163"/>
          <p:cNvSpPr/>
          <p:nvPr/>
        </p:nvSpPr>
        <p:spPr>
          <a:xfrm>
            <a:off x="4440692" y="1799542"/>
            <a:ext cx="4527259" cy="3755952"/>
          </a:xfrm>
          <a:prstGeom prst="roundRect">
            <a:avLst>
              <a:gd name="adj" fmla="val 6608"/>
            </a:avLst>
          </a:prstGeom>
          <a:solidFill>
            <a:srgbClr val="C8D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1374" y="635635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13</a:t>
            </a:fld>
            <a:endParaRPr lang="ru-RU" altLang="ru-RU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83128" y="1238596"/>
            <a:ext cx="4224555" cy="3658803"/>
          </a:xfrm>
          <a:prstGeom prst="roundRect">
            <a:avLst>
              <a:gd name="adj" fmla="val 9872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83128" y="1264905"/>
            <a:ext cx="1776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УПРАВЛЕНИЕ ЗАКУПКАМИ: ЛК ПБС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996520" y="107082"/>
            <a:ext cx="81954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Постановка на учет бюджетных обязательств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по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государственным контрактам</a:t>
            </a:r>
            <a:endParaRPr lang="ru-RU" sz="2000" b="1" dirty="0">
              <a:solidFill>
                <a:srgbClr val="4FA6D1"/>
              </a:solidFill>
              <a:latin typeface="Arial" panose="020B0604020202020204" pitchFamily="34" charset="0"/>
            </a:endParaRPr>
          </a:p>
        </p:txBody>
      </p:sp>
      <p:sp>
        <p:nvSpPr>
          <p:cNvPr id="61" name="Скругленный прямоугольник 99"/>
          <p:cNvSpPr/>
          <p:nvPr/>
        </p:nvSpPr>
        <p:spPr>
          <a:xfrm>
            <a:off x="83128" y="2394066"/>
            <a:ext cx="4224556" cy="3137198"/>
          </a:xfrm>
          <a:custGeom>
            <a:avLst/>
            <a:gdLst>
              <a:gd name="connsiteX0" fmla="*/ 0 w 2159752"/>
              <a:gd name="connsiteY0" fmla="*/ 213031 h 2157928"/>
              <a:gd name="connsiteX1" fmla="*/ 213031 w 2159752"/>
              <a:gd name="connsiteY1" fmla="*/ 0 h 2157928"/>
              <a:gd name="connsiteX2" fmla="*/ 1946721 w 2159752"/>
              <a:gd name="connsiteY2" fmla="*/ 0 h 2157928"/>
              <a:gd name="connsiteX3" fmla="*/ 2159752 w 2159752"/>
              <a:gd name="connsiteY3" fmla="*/ 213031 h 2157928"/>
              <a:gd name="connsiteX4" fmla="*/ 2159752 w 2159752"/>
              <a:gd name="connsiteY4" fmla="*/ 1944897 h 2157928"/>
              <a:gd name="connsiteX5" fmla="*/ 1946721 w 2159752"/>
              <a:gd name="connsiteY5" fmla="*/ 2157928 h 2157928"/>
              <a:gd name="connsiteX6" fmla="*/ 213031 w 2159752"/>
              <a:gd name="connsiteY6" fmla="*/ 2157928 h 2157928"/>
              <a:gd name="connsiteX7" fmla="*/ 0 w 2159752"/>
              <a:gd name="connsiteY7" fmla="*/ 1944897 h 2157928"/>
              <a:gd name="connsiteX8" fmla="*/ 0 w 2159752"/>
              <a:gd name="connsiteY8" fmla="*/ 213031 h 2157928"/>
              <a:gd name="connsiteX0" fmla="*/ 0 w 2159752"/>
              <a:gd name="connsiteY0" fmla="*/ 231413 h 2176310"/>
              <a:gd name="connsiteX1" fmla="*/ 1946721 w 2159752"/>
              <a:gd name="connsiteY1" fmla="*/ 18382 h 2176310"/>
              <a:gd name="connsiteX2" fmla="*/ 2159752 w 2159752"/>
              <a:gd name="connsiteY2" fmla="*/ 231413 h 2176310"/>
              <a:gd name="connsiteX3" fmla="*/ 2159752 w 2159752"/>
              <a:gd name="connsiteY3" fmla="*/ 1963279 h 2176310"/>
              <a:gd name="connsiteX4" fmla="*/ 1946721 w 2159752"/>
              <a:gd name="connsiteY4" fmla="*/ 2176310 h 2176310"/>
              <a:gd name="connsiteX5" fmla="*/ 213031 w 2159752"/>
              <a:gd name="connsiteY5" fmla="*/ 2176310 h 2176310"/>
              <a:gd name="connsiteX6" fmla="*/ 0 w 2159752"/>
              <a:gd name="connsiteY6" fmla="*/ 1963279 h 2176310"/>
              <a:gd name="connsiteX7" fmla="*/ 0 w 2159752"/>
              <a:gd name="connsiteY7" fmla="*/ 231413 h 2176310"/>
              <a:gd name="connsiteX0" fmla="*/ 0 w 2159752"/>
              <a:gd name="connsiteY0" fmla="*/ 0 h 1944897"/>
              <a:gd name="connsiteX1" fmla="*/ 2159752 w 2159752"/>
              <a:gd name="connsiteY1" fmla="*/ 0 h 1944897"/>
              <a:gd name="connsiteX2" fmla="*/ 2159752 w 2159752"/>
              <a:gd name="connsiteY2" fmla="*/ 1731866 h 1944897"/>
              <a:gd name="connsiteX3" fmla="*/ 1946721 w 2159752"/>
              <a:gd name="connsiteY3" fmla="*/ 1944897 h 1944897"/>
              <a:gd name="connsiteX4" fmla="*/ 213031 w 2159752"/>
              <a:gd name="connsiteY4" fmla="*/ 1944897 h 1944897"/>
              <a:gd name="connsiteX5" fmla="*/ 0 w 2159752"/>
              <a:gd name="connsiteY5" fmla="*/ 1731866 h 1944897"/>
              <a:gd name="connsiteX6" fmla="*/ 0 w 2159752"/>
              <a:gd name="connsiteY6" fmla="*/ 0 h 1944897"/>
              <a:gd name="connsiteX0" fmla="*/ 0 w 2159752"/>
              <a:gd name="connsiteY0" fmla="*/ 0 h 1944897"/>
              <a:gd name="connsiteX1" fmla="*/ 2159752 w 2159752"/>
              <a:gd name="connsiteY1" fmla="*/ 0 h 1944897"/>
              <a:gd name="connsiteX2" fmla="*/ 2159752 w 2159752"/>
              <a:gd name="connsiteY2" fmla="*/ 1731866 h 1944897"/>
              <a:gd name="connsiteX3" fmla="*/ 1946721 w 2159752"/>
              <a:gd name="connsiteY3" fmla="*/ 1944897 h 1944897"/>
              <a:gd name="connsiteX4" fmla="*/ 213031 w 2159752"/>
              <a:gd name="connsiteY4" fmla="*/ 1944897 h 1944897"/>
              <a:gd name="connsiteX5" fmla="*/ 0 w 2159752"/>
              <a:gd name="connsiteY5" fmla="*/ 1731866 h 1944897"/>
              <a:gd name="connsiteX6" fmla="*/ 0 w 2159752"/>
              <a:gd name="connsiteY6" fmla="*/ 0 h 194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752" h="1944897">
                <a:moveTo>
                  <a:pt x="0" y="0"/>
                </a:moveTo>
                <a:lnTo>
                  <a:pt x="2159752" y="0"/>
                </a:lnTo>
                <a:lnTo>
                  <a:pt x="2159752" y="1731866"/>
                </a:lnTo>
                <a:cubicBezTo>
                  <a:pt x="2159752" y="1849520"/>
                  <a:pt x="2064375" y="1944897"/>
                  <a:pt x="1946721" y="1944897"/>
                </a:cubicBezTo>
                <a:lnTo>
                  <a:pt x="213031" y="1944897"/>
                </a:lnTo>
                <a:cubicBezTo>
                  <a:pt x="95377" y="1944897"/>
                  <a:pt x="0" y="1849520"/>
                  <a:pt x="0" y="173186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62" name="Группа 61"/>
          <p:cNvGrpSpPr/>
          <p:nvPr/>
        </p:nvGrpSpPr>
        <p:grpSpPr>
          <a:xfrm>
            <a:off x="1861593" y="5614394"/>
            <a:ext cx="2446090" cy="1108092"/>
            <a:chOff x="9745668" y="1477743"/>
            <a:chExt cx="1685984" cy="982446"/>
          </a:xfrm>
        </p:grpSpPr>
        <p:sp>
          <p:nvSpPr>
            <p:cNvPr id="63" name="Скругленный прямоугольник 62"/>
            <p:cNvSpPr/>
            <p:nvPr/>
          </p:nvSpPr>
          <p:spPr>
            <a:xfrm>
              <a:off x="9751746" y="1477743"/>
              <a:ext cx="1679906" cy="982446"/>
            </a:xfrm>
            <a:prstGeom prst="roundRect">
              <a:avLst>
                <a:gd name="adj" fmla="val 13866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9745668" y="1477743"/>
              <a:ext cx="14122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</a:rPr>
                <a:t>ЕИС</a:t>
              </a:r>
              <a:endParaRPr lang="ru-RU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66" name="Picture 2" descr="browser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630" y="5718705"/>
            <a:ext cx="924514" cy="92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Прямоугольник 67"/>
          <p:cNvSpPr/>
          <p:nvPr/>
        </p:nvSpPr>
        <p:spPr>
          <a:xfrm>
            <a:off x="3179723" y="5813057"/>
            <a:ext cx="12064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1200" b="1" dirty="0" smtClean="0">
                <a:solidFill>
                  <a:schemeClr val="accent6"/>
                </a:solidFill>
                <a:latin typeface="Arial" pitchFamily="34" charset="0"/>
              </a:rPr>
              <a:t>Размещение реестра контрактов на ЕИС</a:t>
            </a:r>
            <a:endParaRPr lang="ru-RU" altLang="ru-RU" sz="1200" b="1" dirty="0">
              <a:solidFill>
                <a:schemeClr val="accent6"/>
              </a:solidFill>
              <a:latin typeface="Arial" pitchFamily="34" charset="0"/>
            </a:endParaRPr>
          </a:p>
        </p:txBody>
      </p:sp>
      <p:cxnSp>
        <p:nvCxnSpPr>
          <p:cNvPr id="69" name="Соединительная линия уступом 68"/>
          <p:cNvCxnSpPr>
            <a:stCxn id="74" idx="2"/>
            <a:endCxn id="66" idx="0"/>
          </p:cNvCxnSpPr>
          <p:nvPr/>
        </p:nvCxnSpPr>
        <p:spPr>
          <a:xfrm rot="16200000" flipH="1">
            <a:off x="2495659" y="5447476"/>
            <a:ext cx="540757" cy="170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70" name="TextBox 69"/>
          <p:cNvSpPr txBox="1"/>
          <p:nvPr/>
        </p:nvSpPr>
        <p:spPr>
          <a:xfrm>
            <a:off x="78359" y="2404992"/>
            <a:ext cx="20630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УПРАВЛЕНИЕ ЗАКУПКАМИ: ФК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71" name="Группа 70"/>
          <p:cNvGrpSpPr/>
          <p:nvPr/>
        </p:nvGrpSpPr>
        <p:grpSpPr>
          <a:xfrm>
            <a:off x="2315187" y="4277948"/>
            <a:ext cx="1828724" cy="900000"/>
            <a:chOff x="523914" y="4185278"/>
            <a:chExt cx="1828724" cy="900000"/>
          </a:xfrm>
        </p:grpSpPr>
        <p:grpSp>
          <p:nvGrpSpPr>
            <p:cNvPr id="72" name="Группа 71"/>
            <p:cNvGrpSpPr/>
            <p:nvPr/>
          </p:nvGrpSpPr>
          <p:grpSpPr>
            <a:xfrm>
              <a:off x="523914" y="4185278"/>
              <a:ext cx="899999" cy="900000"/>
              <a:chOff x="2072315" y="3932479"/>
              <a:chExt cx="899999" cy="900000"/>
            </a:xfrm>
          </p:grpSpPr>
          <p:pic>
            <p:nvPicPr>
              <p:cNvPr id="74" name="Picture 16" descr="folder icon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2315" y="3932479"/>
                <a:ext cx="89999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Плюс 75"/>
              <p:cNvSpPr/>
              <p:nvPr/>
            </p:nvSpPr>
            <p:spPr>
              <a:xfrm>
                <a:off x="2371725" y="4262594"/>
                <a:ext cx="324000" cy="324000"/>
              </a:xfrm>
              <a:prstGeom prst="mathPlus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3" name="Прямоугольник 72"/>
            <p:cNvSpPr/>
            <p:nvPr/>
          </p:nvSpPr>
          <p:spPr>
            <a:xfrm>
              <a:off x="1364413" y="4272189"/>
              <a:ext cx="98822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Включение сведений о ГК в реестр контрактов</a:t>
              </a:r>
              <a:endParaRPr lang="ru-RU" altLang="ru-RU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grpSp>
        <p:nvGrpSpPr>
          <p:cNvPr id="170" name="Группа 169"/>
          <p:cNvGrpSpPr/>
          <p:nvPr/>
        </p:nvGrpSpPr>
        <p:grpSpPr>
          <a:xfrm>
            <a:off x="6148328" y="4396127"/>
            <a:ext cx="1897906" cy="919359"/>
            <a:chOff x="8821145" y="1763189"/>
            <a:chExt cx="1897906" cy="919359"/>
          </a:xfrm>
        </p:grpSpPr>
        <p:sp>
          <p:nvSpPr>
            <p:cNvPr id="172" name="Прямоугольник 171"/>
            <p:cNvSpPr/>
            <p:nvPr/>
          </p:nvSpPr>
          <p:spPr>
            <a:xfrm>
              <a:off x="9701480" y="1913107"/>
              <a:ext cx="101757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Включение </a:t>
              </a:r>
              <a:r>
                <a:rPr lang="ru-RU" altLang="ru-RU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сведений в </a:t>
              </a:r>
              <a:r>
                <a:rPr lang="ru-RU" altLang="ru-RU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Перечень </a:t>
              </a:r>
              <a:r>
                <a:rPr lang="ru-RU" altLang="ru-RU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БО и ДО</a:t>
              </a:r>
            </a:p>
          </p:txBody>
        </p:sp>
        <p:grpSp>
          <p:nvGrpSpPr>
            <p:cNvPr id="173" name="Группа 172"/>
            <p:cNvGrpSpPr/>
            <p:nvPr/>
          </p:nvGrpSpPr>
          <p:grpSpPr>
            <a:xfrm>
              <a:off x="8821145" y="1763189"/>
              <a:ext cx="899999" cy="900000"/>
              <a:chOff x="2072315" y="3932479"/>
              <a:chExt cx="899999" cy="900000"/>
            </a:xfrm>
          </p:grpSpPr>
          <p:pic>
            <p:nvPicPr>
              <p:cNvPr id="174" name="Picture 16" descr="folder icon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2315" y="3932479"/>
                <a:ext cx="89999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5" name="Плюс 174"/>
              <p:cNvSpPr/>
              <p:nvPr/>
            </p:nvSpPr>
            <p:spPr>
              <a:xfrm>
                <a:off x="2371725" y="4262594"/>
                <a:ext cx="324000" cy="324000"/>
              </a:xfrm>
              <a:prstGeom prst="mathPlus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77" name="TextBox 176"/>
          <p:cNvSpPr txBox="1"/>
          <p:nvPr/>
        </p:nvSpPr>
        <p:spPr>
          <a:xfrm>
            <a:off x="4529623" y="1811881"/>
            <a:ext cx="2851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УПРАВЛЕНИЕ РАСХОДАМИ: ЛК ФК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78" name="Скругленный прямоугольник 177"/>
          <p:cNvSpPr/>
          <p:nvPr/>
        </p:nvSpPr>
        <p:spPr>
          <a:xfrm>
            <a:off x="9035924" y="1821772"/>
            <a:ext cx="2699441" cy="3733722"/>
          </a:xfrm>
          <a:prstGeom prst="roundRect">
            <a:avLst>
              <a:gd name="adj" fmla="val 987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9" name="Прямоугольник 178"/>
          <p:cNvSpPr/>
          <p:nvPr/>
        </p:nvSpPr>
        <p:spPr>
          <a:xfrm>
            <a:off x="10235729" y="4881218"/>
            <a:ext cx="12590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Отражение БО на л/с</a:t>
            </a:r>
          </a:p>
        </p:txBody>
      </p:sp>
      <p:grpSp>
        <p:nvGrpSpPr>
          <p:cNvPr id="180" name="Группа 179"/>
          <p:cNvGrpSpPr/>
          <p:nvPr/>
        </p:nvGrpSpPr>
        <p:grpSpPr>
          <a:xfrm>
            <a:off x="9455721" y="4659439"/>
            <a:ext cx="719999" cy="720000"/>
            <a:chOff x="7150855" y="5154114"/>
            <a:chExt cx="719999" cy="720000"/>
          </a:xfrm>
        </p:grpSpPr>
        <p:pic>
          <p:nvPicPr>
            <p:cNvPr id="181" name="Picture 36" descr="computer icon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0855" y="5154114"/>
              <a:ext cx="719999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2" name="Picture 38" descr="arrow, down icon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2079" y="5328365"/>
              <a:ext cx="251999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83" name="Соединительная линия уступом 182"/>
          <p:cNvCxnSpPr>
            <a:stCxn id="172" idx="3"/>
            <a:endCxn id="96" idx="2"/>
          </p:cNvCxnSpPr>
          <p:nvPr/>
        </p:nvCxnSpPr>
        <p:spPr>
          <a:xfrm flipV="1">
            <a:off x="8046234" y="2893223"/>
            <a:ext cx="1324864" cy="2037543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84" name="Соединительная линия уступом 183"/>
          <p:cNvCxnSpPr>
            <a:stCxn id="167" idx="3"/>
            <a:endCxn id="125" idx="0"/>
          </p:cNvCxnSpPr>
          <p:nvPr/>
        </p:nvCxnSpPr>
        <p:spPr>
          <a:xfrm>
            <a:off x="7537448" y="2945786"/>
            <a:ext cx="226900" cy="486146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85" name="Группа 184"/>
          <p:cNvGrpSpPr/>
          <p:nvPr/>
        </p:nvGrpSpPr>
        <p:grpSpPr>
          <a:xfrm>
            <a:off x="4737727" y="4485773"/>
            <a:ext cx="1508640" cy="1052622"/>
            <a:chOff x="6642863" y="5765756"/>
            <a:chExt cx="1508640" cy="1052622"/>
          </a:xfrm>
        </p:grpSpPr>
        <p:pic>
          <p:nvPicPr>
            <p:cNvPr id="186" name="Picture 2" descr="mail icon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0748" y="5765756"/>
              <a:ext cx="719589" cy="719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7" name="Прямоугольник 186"/>
            <p:cNvSpPr/>
            <p:nvPr/>
          </p:nvSpPr>
          <p:spPr>
            <a:xfrm>
              <a:off x="6642863" y="6418268"/>
              <a:ext cx="15086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Извещение о постановке на </a:t>
              </a:r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учет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cxnSp>
        <p:nvCxnSpPr>
          <p:cNvPr id="188" name="Соединительная линия уступом 187"/>
          <p:cNvCxnSpPr>
            <a:stCxn id="174" idx="1"/>
            <a:endCxn id="186" idx="3"/>
          </p:cNvCxnSpPr>
          <p:nvPr/>
        </p:nvCxnSpPr>
        <p:spPr>
          <a:xfrm rot="10800000">
            <a:off x="5775202" y="4845569"/>
            <a:ext cx="373127" cy="559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89" name="Соединительная линия уступом 188"/>
          <p:cNvCxnSpPr>
            <a:stCxn id="125" idx="2"/>
            <a:endCxn id="174" idx="0"/>
          </p:cNvCxnSpPr>
          <p:nvPr/>
        </p:nvCxnSpPr>
        <p:spPr>
          <a:xfrm rot="5400000">
            <a:off x="6969241" y="3601019"/>
            <a:ext cx="424195" cy="116602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90" name="Группа 189"/>
          <p:cNvGrpSpPr/>
          <p:nvPr/>
        </p:nvGrpSpPr>
        <p:grpSpPr>
          <a:xfrm>
            <a:off x="8394224" y="4248057"/>
            <a:ext cx="555096" cy="215444"/>
            <a:chOff x="7609382" y="4021973"/>
            <a:chExt cx="555096" cy="215444"/>
          </a:xfrm>
        </p:grpSpPr>
        <p:sp>
          <p:nvSpPr>
            <p:cNvPr id="191" name="Шестиугольник 190"/>
            <p:cNvSpPr/>
            <p:nvPr/>
          </p:nvSpPr>
          <p:spPr>
            <a:xfrm>
              <a:off x="7654783" y="4033756"/>
              <a:ext cx="452545" cy="198253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7609382" y="4021973"/>
              <a:ext cx="55509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№ БО</a:t>
              </a:r>
              <a:endParaRPr lang="ru-RU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93" name="Соединительная линия уступом 192"/>
          <p:cNvCxnSpPr>
            <a:stCxn id="181" idx="1"/>
          </p:cNvCxnSpPr>
          <p:nvPr/>
        </p:nvCxnSpPr>
        <p:spPr>
          <a:xfrm rot="10800000" flipV="1">
            <a:off x="8046235" y="5019439"/>
            <a:ext cx="1409487" cy="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94" name="Группа 193"/>
          <p:cNvGrpSpPr/>
          <p:nvPr/>
        </p:nvGrpSpPr>
        <p:grpSpPr>
          <a:xfrm>
            <a:off x="8653063" y="4850463"/>
            <a:ext cx="845826" cy="461669"/>
            <a:chOff x="9188883" y="4238497"/>
            <a:chExt cx="845826" cy="663517"/>
          </a:xfrm>
        </p:grpSpPr>
        <p:sp>
          <p:nvSpPr>
            <p:cNvPr id="195" name="Шестиугольник 194"/>
            <p:cNvSpPr/>
            <p:nvPr/>
          </p:nvSpPr>
          <p:spPr>
            <a:xfrm>
              <a:off x="9243564" y="4270987"/>
              <a:ext cx="722123" cy="595189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9188883" y="4238497"/>
              <a:ext cx="845826" cy="663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Дата постановки на учет</a:t>
              </a:r>
              <a:endParaRPr lang="ru-RU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197" name="TextBox 196"/>
          <p:cNvSpPr txBox="1"/>
          <p:nvPr/>
        </p:nvSpPr>
        <p:spPr>
          <a:xfrm>
            <a:off x="9049785" y="1880728"/>
            <a:ext cx="2181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АСФК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(контур, в котором ведется л/с)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198" name="Соединительная линия уступом 197"/>
          <p:cNvCxnSpPr>
            <a:stCxn id="167" idx="3"/>
            <a:endCxn id="127" idx="4"/>
          </p:cNvCxnSpPr>
          <p:nvPr/>
        </p:nvCxnSpPr>
        <p:spPr>
          <a:xfrm flipV="1">
            <a:off x="7537448" y="2565008"/>
            <a:ext cx="225686" cy="380778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44" name="Соединительная линия уступом 143"/>
          <p:cNvCxnSpPr>
            <a:stCxn id="143" idx="2"/>
            <a:endCxn id="149" idx="0"/>
          </p:cNvCxnSpPr>
          <p:nvPr/>
        </p:nvCxnSpPr>
        <p:spPr>
          <a:xfrm rot="16200000" flipH="1">
            <a:off x="2431011" y="3106391"/>
            <a:ext cx="400038" cy="270123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10" name="Соединительная линия уступом 209"/>
          <p:cNvCxnSpPr>
            <a:stCxn id="127" idx="0"/>
            <a:endCxn id="82" idx="3"/>
          </p:cNvCxnSpPr>
          <p:nvPr/>
        </p:nvCxnSpPr>
        <p:spPr>
          <a:xfrm rot="16200000" flipV="1">
            <a:off x="5682569" y="-55558"/>
            <a:ext cx="365333" cy="3795799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86" name="Группа 85"/>
          <p:cNvGrpSpPr/>
          <p:nvPr/>
        </p:nvGrpSpPr>
        <p:grpSpPr>
          <a:xfrm>
            <a:off x="6773881" y="4405436"/>
            <a:ext cx="321491" cy="230832"/>
            <a:chOff x="680881" y="3054388"/>
            <a:chExt cx="321491" cy="230832"/>
          </a:xfrm>
        </p:grpSpPr>
        <p:sp>
          <p:nvSpPr>
            <p:cNvPr id="87" name="Овал 86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6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5544385" y="4430629"/>
            <a:ext cx="321491" cy="230832"/>
            <a:chOff x="649131" y="3054388"/>
            <a:chExt cx="321491" cy="230832"/>
          </a:xfrm>
        </p:grpSpPr>
        <p:sp>
          <p:nvSpPr>
            <p:cNvPr id="90" name="Овал 89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4913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10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2974725" y="5705507"/>
            <a:ext cx="321491" cy="230832"/>
            <a:chOff x="680881" y="3054388"/>
            <a:chExt cx="321491" cy="230832"/>
          </a:xfrm>
        </p:grpSpPr>
        <p:sp>
          <p:nvSpPr>
            <p:cNvPr id="93" name="Овал 92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4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2141377" y="1213426"/>
            <a:ext cx="1825958" cy="791411"/>
            <a:chOff x="2068439" y="1708509"/>
            <a:chExt cx="1825958" cy="791411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2068439" y="1799335"/>
              <a:ext cx="1825958" cy="700585"/>
              <a:chOff x="3760046" y="1593669"/>
              <a:chExt cx="1825958" cy="700585"/>
            </a:xfrm>
          </p:grpSpPr>
          <p:sp>
            <p:nvSpPr>
              <p:cNvPr id="82" name="Прямоугольник 81"/>
              <p:cNvSpPr/>
              <p:nvPr/>
            </p:nvSpPr>
            <p:spPr>
              <a:xfrm>
                <a:off x="4411339" y="1672093"/>
                <a:ext cx="1174665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altLang="ru-RU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Формирование сведений о ГК и БО</a:t>
                </a:r>
                <a:endParaRPr lang="ru-RU" alt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endParaRPr>
              </a:p>
            </p:txBody>
          </p:sp>
          <p:pic>
            <p:nvPicPr>
              <p:cNvPr id="83" name="Picture 6" descr="document icon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0046" y="1593669"/>
                <a:ext cx="700584" cy="700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9" name="Группа 98"/>
            <p:cNvGrpSpPr/>
            <p:nvPr/>
          </p:nvGrpSpPr>
          <p:grpSpPr>
            <a:xfrm>
              <a:off x="2519303" y="1708509"/>
              <a:ext cx="321491" cy="230832"/>
              <a:chOff x="680881" y="3054388"/>
              <a:chExt cx="321491" cy="230832"/>
            </a:xfrm>
          </p:grpSpPr>
          <p:sp>
            <p:nvSpPr>
              <p:cNvPr id="100" name="Овал 99"/>
              <p:cNvSpPr/>
              <p:nvPr/>
            </p:nvSpPr>
            <p:spPr>
              <a:xfrm>
                <a:off x="714089" y="3087260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680881" y="3054388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1</a:t>
                </a:r>
                <a:endPara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5460151" y="2514899"/>
            <a:ext cx="2077297" cy="861774"/>
            <a:chOff x="6308077" y="1741790"/>
            <a:chExt cx="2077297" cy="861774"/>
          </a:xfrm>
        </p:grpSpPr>
        <p:grpSp>
          <p:nvGrpSpPr>
            <p:cNvPr id="165" name="Группа 164"/>
            <p:cNvGrpSpPr/>
            <p:nvPr/>
          </p:nvGrpSpPr>
          <p:grpSpPr>
            <a:xfrm>
              <a:off x="6308077" y="1741790"/>
              <a:ext cx="2077297" cy="861774"/>
              <a:chOff x="4083336" y="3709687"/>
              <a:chExt cx="2077297" cy="861774"/>
            </a:xfrm>
          </p:grpSpPr>
          <p:grpSp>
            <p:nvGrpSpPr>
              <p:cNvPr id="166" name="Группа 165"/>
              <p:cNvGrpSpPr/>
              <p:nvPr/>
            </p:nvGrpSpPr>
            <p:grpSpPr>
              <a:xfrm>
                <a:off x="4083336" y="3743246"/>
                <a:ext cx="720000" cy="749192"/>
                <a:chOff x="8188517" y="1527710"/>
                <a:chExt cx="720000" cy="749192"/>
              </a:xfrm>
            </p:grpSpPr>
            <p:sp>
              <p:nvSpPr>
                <p:cNvPr id="168" name="Овал 167"/>
                <p:cNvSpPr/>
                <p:nvPr/>
              </p:nvSpPr>
              <p:spPr>
                <a:xfrm>
                  <a:off x="8188517" y="1556902"/>
                  <a:ext cx="720000" cy="720000"/>
                </a:xfrm>
                <a:prstGeom prst="ellipse">
                  <a:avLst/>
                </a:prstGeom>
                <a:solidFill>
                  <a:srgbClr val="215E7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169" name="Picture 4" descr="loupe, magnifying glass, search, seo, zoom icon"/>
                <p:cNvPicPr>
                  <a:picLocks noChangeAspect="1" noChangeArrowheads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3075" t="13910" r="17550" b="17839"/>
                <a:stretch/>
              </p:blipFill>
              <p:spPr bwMode="auto">
                <a:xfrm>
                  <a:off x="8266246" y="1527710"/>
                  <a:ext cx="642271" cy="73828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67" name="Прямоугольник 166"/>
              <p:cNvSpPr/>
              <p:nvPr/>
            </p:nvSpPr>
            <p:spPr>
              <a:xfrm>
                <a:off x="4753457" y="3709687"/>
                <a:ext cx="1407176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altLang="ru-RU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Автоматический контроль </a:t>
                </a:r>
                <a:r>
                  <a:rPr lang="ru-RU" altLang="ru-RU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на соответствие </a:t>
                </a:r>
                <a:r>
                  <a:rPr lang="ru-RU" altLang="ru-RU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221н (без визуального контроля)</a:t>
                </a:r>
                <a:endParaRPr lang="ru-RU" alt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05" name="Группа 104"/>
            <p:cNvGrpSpPr/>
            <p:nvPr/>
          </p:nvGrpSpPr>
          <p:grpSpPr>
            <a:xfrm>
              <a:off x="6803337" y="1746009"/>
              <a:ext cx="321491" cy="230832"/>
              <a:chOff x="680881" y="3054388"/>
              <a:chExt cx="321491" cy="230832"/>
            </a:xfrm>
          </p:grpSpPr>
          <p:sp>
            <p:nvSpPr>
              <p:cNvPr id="106" name="Овал 105"/>
              <p:cNvSpPr/>
              <p:nvPr/>
            </p:nvSpPr>
            <p:spPr>
              <a:xfrm>
                <a:off x="714089" y="3087260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680881" y="3054388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5</a:t>
                </a:r>
                <a:endPara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14" name="Группа 113"/>
          <p:cNvGrpSpPr/>
          <p:nvPr/>
        </p:nvGrpSpPr>
        <p:grpSpPr>
          <a:xfrm>
            <a:off x="2960115" y="4218289"/>
            <a:ext cx="321491" cy="230832"/>
            <a:chOff x="680881" y="3054388"/>
            <a:chExt cx="321491" cy="230832"/>
          </a:xfrm>
        </p:grpSpPr>
        <p:sp>
          <p:nvSpPr>
            <p:cNvPr id="115" name="Овал 114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3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pic>
        <p:nvPicPr>
          <p:cNvPr id="125" name="Picture 2" descr="check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348" y="3431932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6" name="Группа 125"/>
          <p:cNvGrpSpPr/>
          <p:nvPr/>
        </p:nvGrpSpPr>
        <p:grpSpPr>
          <a:xfrm>
            <a:off x="7493134" y="2025008"/>
            <a:ext cx="540000" cy="540000"/>
            <a:chOff x="5520158" y="3435366"/>
            <a:chExt cx="540000" cy="540000"/>
          </a:xfrm>
        </p:grpSpPr>
        <p:sp>
          <p:nvSpPr>
            <p:cNvPr id="127" name="Овал 126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Крест 127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9371098" y="2520300"/>
            <a:ext cx="1975756" cy="738286"/>
            <a:chOff x="10069722" y="3378189"/>
            <a:chExt cx="1975756" cy="738286"/>
          </a:xfrm>
        </p:grpSpPr>
        <p:sp>
          <p:nvSpPr>
            <p:cNvPr id="96" name="Овал 95"/>
            <p:cNvSpPr/>
            <p:nvPr/>
          </p:nvSpPr>
          <p:spPr>
            <a:xfrm>
              <a:off x="10069722" y="3391112"/>
              <a:ext cx="720000" cy="720000"/>
            </a:xfrm>
            <a:prstGeom prst="ellipse">
              <a:avLst/>
            </a:prstGeom>
            <a:solidFill>
              <a:srgbClr val="215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7" name="Picture 4" descr="loupe, magnifying glass, search, seo, zoom icon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5" t="13910" r="17550" b="17839"/>
            <a:stretch/>
          </p:blipFill>
          <p:spPr bwMode="auto">
            <a:xfrm>
              <a:off x="10136668" y="3378189"/>
              <a:ext cx="642271" cy="738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" name="Прямоугольник 109"/>
            <p:cNvSpPr/>
            <p:nvPr/>
          </p:nvSpPr>
          <p:spPr>
            <a:xfrm>
              <a:off x="10736516" y="3488382"/>
              <a:ext cx="130896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Контроль на непревышение ЛБО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cxnSp>
        <p:nvCxnSpPr>
          <p:cNvPr id="111" name="Соединительная линия уступом 110"/>
          <p:cNvCxnSpPr>
            <a:stCxn id="129" idx="2"/>
            <a:endCxn id="181" idx="0"/>
          </p:cNvCxnSpPr>
          <p:nvPr/>
        </p:nvCxnSpPr>
        <p:spPr>
          <a:xfrm rot="16200000" flipH="1">
            <a:off x="9388968" y="4232686"/>
            <a:ext cx="443860" cy="409645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12" name="Соединительная линия уступом 111"/>
          <p:cNvCxnSpPr>
            <a:stCxn id="97" idx="2"/>
            <a:endCxn id="132" idx="0"/>
          </p:cNvCxnSpPr>
          <p:nvPr/>
        </p:nvCxnSpPr>
        <p:spPr>
          <a:xfrm rot="16200000" flipH="1">
            <a:off x="9732601" y="3285164"/>
            <a:ext cx="406408" cy="353251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13" name="Соединительная линия уступом 112"/>
          <p:cNvCxnSpPr>
            <a:stCxn id="97" idx="2"/>
            <a:endCxn id="129" idx="0"/>
          </p:cNvCxnSpPr>
          <p:nvPr/>
        </p:nvCxnSpPr>
        <p:spPr>
          <a:xfrm rot="5400000">
            <a:off x="9374132" y="3290530"/>
            <a:ext cx="416993" cy="35310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129" name="Picture 2" descr="check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076" y="3675579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0" name="Группа 129"/>
          <p:cNvGrpSpPr/>
          <p:nvPr/>
        </p:nvGrpSpPr>
        <p:grpSpPr>
          <a:xfrm>
            <a:off x="9842431" y="3664994"/>
            <a:ext cx="540000" cy="540000"/>
            <a:chOff x="5520158" y="3435366"/>
            <a:chExt cx="540000" cy="540000"/>
          </a:xfrm>
        </p:grpSpPr>
        <p:sp>
          <p:nvSpPr>
            <p:cNvPr id="132" name="Овал 131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Крест 132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39" name="Соединительная линия уступом 138"/>
          <p:cNvCxnSpPr>
            <a:stCxn id="132" idx="4"/>
            <a:endCxn id="181" idx="0"/>
          </p:cNvCxnSpPr>
          <p:nvPr/>
        </p:nvCxnSpPr>
        <p:spPr>
          <a:xfrm rot="5400000">
            <a:off x="9736854" y="4283861"/>
            <a:ext cx="454445" cy="29671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45" name="Группа 144"/>
          <p:cNvGrpSpPr/>
          <p:nvPr/>
        </p:nvGrpSpPr>
        <p:grpSpPr>
          <a:xfrm>
            <a:off x="10573782" y="3569158"/>
            <a:ext cx="1164772" cy="1248729"/>
            <a:chOff x="6768041" y="5765756"/>
            <a:chExt cx="1164772" cy="1248729"/>
          </a:xfrm>
        </p:grpSpPr>
        <p:pic>
          <p:nvPicPr>
            <p:cNvPr id="146" name="Picture 2" descr="mail icon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0748" y="5765756"/>
              <a:ext cx="719589" cy="719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" name="Прямоугольник 146"/>
            <p:cNvSpPr/>
            <p:nvPr/>
          </p:nvSpPr>
          <p:spPr>
            <a:xfrm>
              <a:off x="6768041" y="6460487"/>
              <a:ext cx="11647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Уведомление о превышении ЛБО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cxnSp>
        <p:nvCxnSpPr>
          <p:cNvPr id="150" name="Соединительная линия уступом 149"/>
          <p:cNvCxnSpPr>
            <a:stCxn id="132" idx="6"/>
          </p:cNvCxnSpPr>
          <p:nvPr/>
        </p:nvCxnSpPr>
        <p:spPr>
          <a:xfrm>
            <a:off x="10382431" y="3934994"/>
            <a:ext cx="384058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02" name="Группа 101"/>
          <p:cNvGrpSpPr/>
          <p:nvPr/>
        </p:nvGrpSpPr>
        <p:grpSpPr>
          <a:xfrm>
            <a:off x="9815976" y="2472210"/>
            <a:ext cx="321491" cy="230832"/>
            <a:chOff x="680881" y="3054388"/>
            <a:chExt cx="321491" cy="230832"/>
          </a:xfrm>
        </p:grpSpPr>
        <p:sp>
          <p:nvSpPr>
            <p:cNvPr id="103" name="Овал 102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7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11260096" y="3571161"/>
            <a:ext cx="321491" cy="230832"/>
            <a:chOff x="680881" y="3054388"/>
            <a:chExt cx="321491" cy="230832"/>
          </a:xfrm>
        </p:grpSpPr>
        <p:sp>
          <p:nvSpPr>
            <p:cNvPr id="156" name="Овал 155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8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9979701" y="4629278"/>
            <a:ext cx="321491" cy="230832"/>
            <a:chOff x="680881" y="3054388"/>
            <a:chExt cx="321491" cy="230832"/>
          </a:xfrm>
        </p:grpSpPr>
        <p:sp>
          <p:nvSpPr>
            <p:cNvPr id="159" name="Овал 158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9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2113730" y="2265495"/>
            <a:ext cx="2059770" cy="925928"/>
            <a:chOff x="6308077" y="1746009"/>
            <a:chExt cx="2059770" cy="925928"/>
          </a:xfrm>
        </p:grpSpPr>
        <p:grpSp>
          <p:nvGrpSpPr>
            <p:cNvPr id="135" name="Группа 134"/>
            <p:cNvGrpSpPr/>
            <p:nvPr/>
          </p:nvGrpSpPr>
          <p:grpSpPr>
            <a:xfrm>
              <a:off x="6308077" y="1783662"/>
              <a:ext cx="2059770" cy="888275"/>
              <a:chOff x="4083336" y="3751559"/>
              <a:chExt cx="2059770" cy="888275"/>
            </a:xfrm>
          </p:grpSpPr>
          <p:grpSp>
            <p:nvGrpSpPr>
              <p:cNvPr id="140" name="Группа 139"/>
              <p:cNvGrpSpPr/>
              <p:nvPr/>
            </p:nvGrpSpPr>
            <p:grpSpPr>
              <a:xfrm>
                <a:off x="4083336" y="3751559"/>
                <a:ext cx="720000" cy="740879"/>
                <a:chOff x="8188517" y="1536023"/>
                <a:chExt cx="720000" cy="740879"/>
              </a:xfrm>
            </p:grpSpPr>
            <p:sp>
              <p:nvSpPr>
                <p:cNvPr id="142" name="Овал 141"/>
                <p:cNvSpPr/>
                <p:nvPr/>
              </p:nvSpPr>
              <p:spPr>
                <a:xfrm>
                  <a:off x="8188517" y="1556902"/>
                  <a:ext cx="720000" cy="720000"/>
                </a:xfrm>
                <a:prstGeom prst="ellipse">
                  <a:avLst/>
                </a:prstGeom>
                <a:solidFill>
                  <a:srgbClr val="215E7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143" name="Picture 4" descr="loupe, magnifying glass, search, seo, zoom icon"/>
                <p:cNvPicPr>
                  <a:picLocks noChangeAspect="1" noChangeArrowheads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3075" t="13910" r="17550" b="17839"/>
                <a:stretch/>
              </p:blipFill>
              <p:spPr bwMode="auto">
                <a:xfrm>
                  <a:off x="8249620" y="1536023"/>
                  <a:ext cx="642271" cy="73828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41" name="Прямоугольник 140"/>
              <p:cNvSpPr/>
              <p:nvPr/>
            </p:nvSpPr>
            <p:spPr>
              <a:xfrm>
                <a:off x="4791804" y="3778060"/>
                <a:ext cx="1351302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altLang="ru-RU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Контроль </a:t>
                </a:r>
                <a:r>
                  <a:rPr lang="ru-RU" altLang="ru-RU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сведений о ГК и БО </a:t>
                </a:r>
                <a:r>
                  <a:rPr lang="ru-RU" altLang="ru-RU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на соответствие </a:t>
                </a:r>
                <a:r>
                  <a:rPr lang="ru-RU" altLang="ru-RU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 136н, 221н и 1084</a:t>
                </a:r>
                <a:endParaRPr lang="ru-RU" alt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36" name="Группа 135"/>
            <p:cNvGrpSpPr/>
            <p:nvPr/>
          </p:nvGrpSpPr>
          <p:grpSpPr>
            <a:xfrm>
              <a:off x="6803337" y="1746009"/>
              <a:ext cx="321491" cy="230832"/>
              <a:chOff x="680881" y="3054388"/>
              <a:chExt cx="321491" cy="230832"/>
            </a:xfrm>
          </p:grpSpPr>
          <p:sp>
            <p:nvSpPr>
              <p:cNvPr id="137" name="Овал 136"/>
              <p:cNvSpPr/>
              <p:nvPr/>
            </p:nvSpPr>
            <p:spPr>
              <a:xfrm>
                <a:off x="714089" y="3087260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8" name="TextBox 137"/>
              <p:cNvSpPr txBox="1"/>
              <p:nvPr/>
            </p:nvSpPr>
            <p:spPr>
              <a:xfrm>
                <a:off x="680881" y="3054388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2</a:t>
                </a:r>
                <a:endPara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cxnSp>
        <p:nvCxnSpPr>
          <p:cNvPr id="148" name="Соединительная линия уступом 147"/>
          <p:cNvCxnSpPr>
            <a:stCxn id="83" idx="2"/>
            <a:endCxn id="143" idx="0"/>
          </p:cNvCxnSpPr>
          <p:nvPr/>
        </p:nvCxnSpPr>
        <p:spPr>
          <a:xfrm rot="16200000" flipH="1">
            <a:off x="2344664" y="2151842"/>
            <a:ext cx="298311" cy="430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149" name="Picture 2" descr="check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092" y="3441472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4" name="Соединительная линия уступом 153"/>
          <p:cNvCxnSpPr>
            <a:stCxn id="73" idx="3"/>
            <a:endCxn id="168" idx="2"/>
          </p:cNvCxnSpPr>
          <p:nvPr/>
        </p:nvCxnSpPr>
        <p:spPr>
          <a:xfrm flipV="1">
            <a:off x="4143911" y="2937650"/>
            <a:ext cx="1316240" cy="1811930"/>
          </a:xfrm>
          <a:prstGeom prst="bentConnector3">
            <a:avLst>
              <a:gd name="adj1" fmla="val 36737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61" name="Группа 160"/>
          <p:cNvGrpSpPr/>
          <p:nvPr/>
        </p:nvGrpSpPr>
        <p:grpSpPr>
          <a:xfrm>
            <a:off x="1932773" y="3443545"/>
            <a:ext cx="540000" cy="540000"/>
            <a:chOff x="5520158" y="3435366"/>
            <a:chExt cx="540000" cy="540000"/>
          </a:xfrm>
        </p:grpSpPr>
        <p:sp>
          <p:nvSpPr>
            <p:cNvPr id="162" name="Овал 161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Крест 162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71" name="Соединительная линия уступом 170"/>
          <p:cNvCxnSpPr>
            <a:stCxn id="143" idx="2"/>
            <a:endCxn id="162" idx="0"/>
          </p:cNvCxnSpPr>
          <p:nvPr/>
        </p:nvCxnSpPr>
        <p:spPr>
          <a:xfrm rot="5400000">
            <a:off x="2148316" y="3095891"/>
            <a:ext cx="402111" cy="293196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76" name="Соединительная линия уступом 175"/>
          <p:cNvCxnSpPr>
            <a:stCxn id="162" idx="2"/>
            <a:endCxn id="83" idx="1"/>
          </p:cNvCxnSpPr>
          <p:nvPr/>
        </p:nvCxnSpPr>
        <p:spPr>
          <a:xfrm rot="10800000" flipH="1">
            <a:off x="1932773" y="1654545"/>
            <a:ext cx="208604" cy="2059000"/>
          </a:xfrm>
          <a:prstGeom prst="bentConnector3">
            <a:avLst>
              <a:gd name="adj1" fmla="val -61767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20" name="Группа 119"/>
          <p:cNvGrpSpPr/>
          <p:nvPr/>
        </p:nvGrpSpPr>
        <p:grpSpPr>
          <a:xfrm>
            <a:off x="4277380" y="3044027"/>
            <a:ext cx="916632" cy="338554"/>
            <a:chOff x="7609583" y="3987710"/>
            <a:chExt cx="916632" cy="338554"/>
          </a:xfrm>
        </p:grpSpPr>
        <p:sp>
          <p:nvSpPr>
            <p:cNvPr id="121" name="Шестиугольник 120"/>
            <p:cNvSpPr/>
            <p:nvPr/>
          </p:nvSpPr>
          <p:spPr>
            <a:xfrm>
              <a:off x="7663048" y="4037817"/>
              <a:ext cx="781479" cy="236910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609583" y="3987710"/>
              <a:ext cx="916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Сведения о БО</a:t>
              </a:r>
            </a:p>
          </p:txBody>
        </p:sp>
      </p:grpSp>
      <p:cxnSp>
        <p:nvCxnSpPr>
          <p:cNvPr id="199" name="Соединительная линия уступом 198"/>
          <p:cNvCxnSpPr>
            <a:stCxn id="74" idx="0"/>
            <a:endCxn id="149" idx="2"/>
          </p:cNvCxnSpPr>
          <p:nvPr/>
        </p:nvCxnSpPr>
        <p:spPr>
          <a:xfrm rot="5400000" flipH="1" flipV="1">
            <a:off x="2617401" y="4129258"/>
            <a:ext cx="296476" cy="905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headEnd type="triangl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217" name="Группа 216"/>
          <p:cNvGrpSpPr/>
          <p:nvPr/>
        </p:nvGrpSpPr>
        <p:grpSpPr>
          <a:xfrm>
            <a:off x="4106561" y="3446845"/>
            <a:ext cx="1104078" cy="584775"/>
            <a:chOff x="7619505" y="4096008"/>
            <a:chExt cx="1104078" cy="584775"/>
          </a:xfrm>
        </p:grpSpPr>
        <p:sp>
          <p:nvSpPr>
            <p:cNvPr id="218" name="Шестиугольник 217"/>
            <p:cNvSpPr/>
            <p:nvPr/>
          </p:nvSpPr>
          <p:spPr>
            <a:xfrm>
              <a:off x="7638109" y="4151817"/>
              <a:ext cx="1043908" cy="469278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7619505" y="4096008"/>
              <a:ext cx="11040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Уведомление о включении ГК в РК с реестровым номером  ГК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093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Arial" panose="020B0604020202020204" pitchFamily="34" charset="0"/>
              </a:rPr>
              <a:pPr>
                <a:defRPr/>
              </a:pPr>
              <a:t>14</a:t>
            </a:fld>
            <a:endParaRPr lang="ru-RU" dirty="0">
              <a:latin typeface="Arial" panose="020B0604020202020204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9882" y="3806862"/>
            <a:ext cx="460800" cy="460800"/>
            <a:chOff x="852900" y="3546674"/>
            <a:chExt cx="460800" cy="460800"/>
          </a:xfrm>
        </p:grpSpPr>
        <p:sp>
          <p:nvSpPr>
            <p:cNvPr id="18" name="Овал 1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0" name="Прямая соединительная линия 19"/>
          <p:cNvCxnSpPr/>
          <p:nvPr/>
        </p:nvCxnSpPr>
        <p:spPr>
          <a:xfrm>
            <a:off x="240412" y="3816189"/>
            <a:ext cx="5405627" cy="0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41068" y="1396786"/>
            <a:ext cx="5122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solidFill>
                  <a:srgbClr val="2E75B6"/>
                </a:solidFill>
                <a:latin typeface="Arial" panose="020B0604020202020204" pitchFamily="34" charset="0"/>
              </a:rPr>
              <a:t>Контроль сведений о Контрактах в соответствии с </a:t>
            </a:r>
            <a:r>
              <a:rPr lang="ru-RU" sz="1600" b="1" dirty="0">
                <a:solidFill>
                  <a:srgbClr val="2E75B6"/>
                </a:solidFill>
                <a:latin typeface="Arial" panose="020B0604020202020204" pitchFamily="34" charset="0"/>
                <a:hlinkClick r:id="rId2"/>
              </a:rPr>
              <a:t>частью 5 статьи 99</a:t>
            </a:r>
            <a:r>
              <a:rPr lang="ru-RU" sz="1600" b="1" dirty="0">
                <a:solidFill>
                  <a:srgbClr val="2E75B6"/>
                </a:solidFill>
                <a:latin typeface="Arial" panose="020B0604020202020204" pitchFamily="34" charset="0"/>
              </a:rPr>
              <a:t> Федерального закона №44-ФЗ, </a:t>
            </a:r>
            <a:endParaRPr lang="en-US" altLang="ru-RU" sz="1600" b="1" dirty="0">
              <a:solidFill>
                <a:srgbClr val="2E75B6"/>
              </a:solidFill>
              <a:latin typeface="Arial" panose="020B0604020202020204" pitchFamily="34" charset="0"/>
            </a:endParaRPr>
          </a:p>
        </p:txBody>
      </p:sp>
      <p:grpSp>
        <p:nvGrpSpPr>
          <p:cNvPr id="25" name="Группа 24"/>
          <p:cNvGrpSpPr>
            <a:grpSpLocks noChangeAspect="1"/>
          </p:cNvGrpSpPr>
          <p:nvPr/>
        </p:nvGrpSpPr>
        <p:grpSpPr>
          <a:xfrm>
            <a:off x="3892596" y="3794656"/>
            <a:ext cx="1477176" cy="749097"/>
            <a:chOff x="3996118" y="2870810"/>
            <a:chExt cx="1758543" cy="89178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4159281" y="2988418"/>
              <a:ext cx="1595380" cy="663934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7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4682301" y="3044072"/>
              <a:ext cx="1072360" cy="659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b="1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rPr>
                <a:t>ЗАКАЗЧИКИ:</a:t>
              </a:r>
            </a:p>
            <a:p>
              <a:r>
                <a:rPr lang="ru-RU" sz="1100" b="1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rPr>
                <a:t>ФОИВ, ФКУ</a:t>
              </a:r>
              <a:endParaRPr lang="ru-RU" sz="11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" name="Блок-схема: альтернативный процесс 29"/>
          <p:cNvSpPr/>
          <p:nvPr/>
        </p:nvSpPr>
        <p:spPr>
          <a:xfrm>
            <a:off x="278744" y="2456943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ИКЗ в </a:t>
            </a:r>
            <a:r>
              <a:rPr lang="en-US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ведениях</a:t>
            </a:r>
            <a:endParaRPr lang="ru-RU" sz="1400" b="1" dirty="0">
              <a:ln w="11430"/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102321" y="2451398"/>
            <a:ext cx="2156540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ИКЗ в </a:t>
            </a:r>
            <a:r>
              <a:rPr lang="ru-RU" sz="1400" b="1" dirty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онтракте</a:t>
            </a:r>
            <a:endParaRPr lang="ru-RU" sz="800" b="1" dirty="0">
              <a:ln w="11430"/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278744" y="3137384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в </a:t>
            </a:r>
            <a:r>
              <a:rPr lang="en-US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ведениях</a:t>
            </a:r>
            <a:endParaRPr lang="ru-RU" sz="1400" b="1" dirty="0">
              <a:ln w="11430"/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102321" y="3131839"/>
            <a:ext cx="2156540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в </a:t>
            </a:r>
            <a:r>
              <a:rPr lang="ru-RU" sz="1400" b="1" dirty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онтракте </a:t>
            </a:r>
            <a:endParaRPr lang="ru-RU" sz="800" b="1" dirty="0">
              <a:ln w="11430"/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Блок-схема: альтернативный процесс 44"/>
          <p:cNvSpPr/>
          <p:nvPr/>
        </p:nvSpPr>
        <p:spPr>
          <a:xfrm>
            <a:off x="278744" y="4940518"/>
            <a:ext cx="2092754" cy="707886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400" b="1" dirty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Информация, </a:t>
            </a:r>
            <a:r>
              <a:rPr lang="ru-RU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включенная </a:t>
            </a:r>
            <a:r>
              <a:rPr lang="ru-RU" sz="1400" b="1" dirty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Сведения о </a:t>
            </a:r>
            <a:r>
              <a:rPr lang="ru-RU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</a:t>
            </a:r>
            <a:endParaRPr lang="ru-RU" sz="1400" b="1" dirty="0">
              <a:ln w="11430"/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102321" y="4910759"/>
            <a:ext cx="2315669" cy="737645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400" b="1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ГК</a:t>
            </a:r>
            <a:endParaRPr lang="ru-RU" sz="1400" b="1" dirty="0">
              <a:ln w="11430"/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93059" y="107252"/>
            <a:ext cx="7934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Arial" panose="020B0604020202020204" pitchFamily="34" charset="0"/>
              </a:rPr>
              <a:t>Методика контроля сведений о контракте, включаемых в Реестр контрактов</a:t>
            </a:r>
            <a:endParaRPr lang="en-US" altLang="ru-RU" sz="1600" dirty="0">
              <a:solidFill>
                <a:srgbClr val="2E75B6"/>
              </a:solidFill>
              <a:latin typeface="Arial" panose="020B0604020202020204" pitchFamily="34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2371498" y="2620698"/>
            <a:ext cx="502508" cy="142841"/>
            <a:chOff x="6590270" y="5669276"/>
            <a:chExt cx="502508" cy="142841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Группа 61"/>
          <p:cNvGrpSpPr/>
          <p:nvPr/>
        </p:nvGrpSpPr>
        <p:grpSpPr>
          <a:xfrm>
            <a:off x="2375616" y="3332935"/>
            <a:ext cx="502508" cy="142841"/>
            <a:chOff x="6590270" y="5669276"/>
            <a:chExt cx="502508" cy="142841"/>
          </a:xfrm>
        </p:grpSpPr>
        <p:cxnSp>
          <p:nvCxnSpPr>
            <p:cNvPr id="63" name="Прямая соединительная линия 62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67"/>
          <p:cNvSpPr txBox="1"/>
          <p:nvPr/>
        </p:nvSpPr>
        <p:spPr>
          <a:xfrm>
            <a:off x="536810" y="3889678"/>
            <a:ext cx="3588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 smtClean="0">
                <a:solidFill>
                  <a:srgbClr val="2E75B6"/>
                </a:solidFill>
                <a:latin typeface="Arial" panose="020B0604020202020204" pitchFamily="34" charset="0"/>
              </a:rPr>
              <a:t>Дополнительный контроль Контрактов, в соответствии </a:t>
            </a:r>
            <a:r>
              <a:rPr lang="ru-RU" altLang="ru-RU" sz="1400" b="1" dirty="0">
                <a:solidFill>
                  <a:srgbClr val="2E75B6"/>
                </a:solidFill>
                <a:latin typeface="Arial" panose="020B0604020202020204" pitchFamily="34" charset="0"/>
              </a:rPr>
              <a:t>с </a:t>
            </a:r>
            <a:r>
              <a:rPr lang="ru-RU" sz="1400" b="1" dirty="0">
                <a:solidFill>
                  <a:srgbClr val="2E75B6"/>
                </a:solidFill>
                <a:latin typeface="Arial" panose="020B0604020202020204" pitchFamily="34" charset="0"/>
              </a:rPr>
              <a:t>приказом Минфина России от 30.12.2015 № 221н</a:t>
            </a:r>
            <a:endParaRPr lang="en-US" altLang="ru-RU" sz="1400" b="1" dirty="0">
              <a:solidFill>
                <a:srgbClr val="2E75B6"/>
              </a:solidFill>
              <a:latin typeface="Arial" panose="020B0604020202020204" pitchFamily="34" charset="0"/>
            </a:endParaRPr>
          </a:p>
        </p:txBody>
      </p:sp>
      <p:grpSp>
        <p:nvGrpSpPr>
          <p:cNvPr id="69" name="Группа 68"/>
          <p:cNvGrpSpPr/>
          <p:nvPr/>
        </p:nvGrpSpPr>
        <p:grpSpPr>
          <a:xfrm>
            <a:off x="2502682" y="5181797"/>
            <a:ext cx="502508" cy="142841"/>
            <a:chOff x="6590270" y="5669276"/>
            <a:chExt cx="502508" cy="142841"/>
          </a:xfrm>
        </p:grpSpPr>
        <p:cxnSp>
          <p:nvCxnSpPr>
            <p:cNvPr id="70" name="Прямая соединительная линия 69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Группа 71"/>
          <p:cNvGrpSpPr/>
          <p:nvPr/>
        </p:nvGrpSpPr>
        <p:grpSpPr>
          <a:xfrm>
            <a:off x="47417" y="1279694"/>
            <a:ext cx="460800" cy="460800"/>
            <a:chOff x="852900" y="3546674"/>
            <a:chExt cx="460800" cy="460800"/>
          </a:xfrm>
        </p:grpSpPr>
        <p:sp>
          <p:nvSpPr>
            <p:cNvPr id="73" name="Овал 7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cxnSp>
        <p:nvCxnSpPr>
          <p:cNvPr id="75" name="Прямая соединительная линия 74"/>
          <p:cNvCxnSpPr/>
          <p:nvPr/>
        </p:nvCxnSpPr>
        <p:spPr>
          <a:xfrm>
            <a:off x="257947" y="1300744"/>
            <a:ext cx="5269642" cy="0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6345598" y="1326585"/>
            <a:ext cx="5698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solidFill>
                  <a:srgbClr val="2E75B6"/>
                </a:solidFill>
                <a:latin typeface="Arial" panose="020B0604020202020204" pitchFamily="34" charset="0"/>
              </a:rPr>
              <a:t>Соответствие информации, включенной в Реестр контрактов, условиям контракта (изменениям, внесенным в Контракт)</a:t>
            </a:r>
            <a:r>
              <a:rPr lang="ru-RU" sz="1600" b="1" dirty="0" smtClean="0">
                <a:solidFill>
                  <a:srgbClr val="2E75B6"/>
                </a:solidFill>
                <a:latin typeface="Arial" panose="020B0604020202020204" pitchFamily="34" charset="0"/>
              </a:rPr>
              <a:t>,</a:t>
            </a:r>
            <a:r>
              <a:rPr lang="ru-RU" altLang="ru-RU" sz="1600" b="1" dirty="0" smtClean="0">
                <a:solidFill>
                  <a:srgbClr val="2E75B6"/>
                </a:solidFill>
                <a:latin typeface="Arial" panose="020B0604020202020204" pitchFamily="34" charset="0"/>
              </a:rPr>
              <a:t> в соответствии с </a:t>
            </a:r>
            <a:r>
              <a:rPr lang="ru-RU" sz="1600" b="1" dirty="0">
                <a:solidFill>
                  <a:srgbClr val="2E75B6"/>
                </a:solidFill>
                <a:latin typeface="Arial" panose="020B0604020202020204" pitchFamily="34" charset="0"/>
              </a:rPr>
              <a:t>постановлением Правительства Российской Федерации от 28.11.2013 г. № 1084</a:t>
            </a:r>
            <a:endParaRPr lang="en-US" altLang="ru-RU" sz="1600" b="1" dirty="0">
              <a:solidFill>
                <a:srgbClr val="2E75B6"/>
              </a:solidFill>
              <a:latin typeface="Arial" panose="020B0604020202020204" pitchFamily="34" charset="0"/>
            </a:endParaRPr>
          </a:p>
        </p:txBody>
      </p:sp>
      <p:grpSp>
        <p:nvGrpSpPr>
          <p:cNvPr id="77" name="Группа 76"/>
          <p:cNvGrpSpPr/>
          <p:nvPr/>
        </p:nvGrpSpPr>
        <p:grpSpPr>
          <a:xfrm>
            <a:off x="5884797" y="1256385"/>
            <a:ext cx="460800" cy="460800"/>
            <a:chOff x="852900" y="3546674"/>
            <a:chExt cx="460800" cy="460800"/>
          </a:xfrm>
        </p:grpSpPr>
        <p:sp>
          <p:nvSpPr>
            <p:cNvPr id="78" name="Овал 7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80" name="Прямая соединительная линия 79"/>
          <p:cNvCxnSpPr/>
          <p:nvPr/>
        </p:nvCxnSpPr>
        <p:spPr>
          <a:xfrm>
            <a:off x="6128951" y="1256385"/>
            <a:ext cx="5692407" cy="9327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Группа 95"/>
          <p:cNvGrpSpPr/>
          <p:nvPr/>
        </p:nvGrpSpPr>
        <p:grpSpPr>
          <a:xfrm>
            <a:off x="6410560" y="2809279"/>
            <a:ext cx="322560" cy="322560"/>
            <a:chOff x="4062383" y="3636898"/>
            <a:chExt cx="460800" cy="460800"/>
          </a:xfrm>
        </p:grpSpPr>
        <p:grpSp>
          <p:nvGrpSpPr>
            <p:cNvPr id="97" name="Группа 96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99" name="Овал 9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98" name="Рисунок 9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01" name="Группа 100"/>
          <p:cNvGrpSpPr/>
          <p:nvPr/>
        </p:nvGrpSpPr>
        <p:grpSpPr>
          <a:xfrm>
            <a:off x="6410560" y="3243076"/>
            <a:ext cx="322560" cy="322560"/>
            <a:chOff x="4062383" y="3636898"/>
            <a:chExt cx="460800" cy="460800"/>
          </a:xfrm>
        </p:grpSpPr>
        <p:grpSp>
          <p:nvGrpSpPr>
            <p:cNvPr id="102" name="Группа 101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04" name="Овал 103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Скругленный прямоугольник 104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03" name="Рисунок 10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06" name="Группа 105"/>
          <p:cNvGrpSpPr/>
          <p:nvPr/>
        </p:nvGrpSpPr>
        <p:grpSpPr>
          <a:xfrm>
            <a:off x="6410559" y="3728398"/>
            <a:ext cx="322560" cy="322560"/>
            <a:chOff x="4062383" y="3636898"/>
            <a:chExt cx="460800" cy="460800"/>
          </a:xfrm>
        </p:grpSpPr>
        <p:grpSp>
          <p:nvGrpSpPr>
            <p:cNvPr id="107" name="Группа 106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09" name="Овал 10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0" name="Скругленный прямоугольник 10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08" name="Рисунок 10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11" name="Группа 110"/>
          <p:cNvGrpSpPr/>
          <p:nvPr/>
        </p:nvGrpSpPr>
        <p:grpSpPr>
          <a:xfrm>
            <a:off x="6401296" y="4179754"/>
            <a:ext cx="322560" cy="322560"/>
            <a:chOff x="4062383" y="3636898"/>
            <a:chExt cx="460800" cy="460800"/>
          </a:xfrm>
        </p:grpSpPr>
        <p:grpSp>
          <p:nvGrpSpPr>
            <p:cNvPr id="112" name="Группа 111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14" name="Овал 113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Скругленный прямоугольник 114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3" name="Рисунок 1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16" name="Группа 115"/>
          <p:cNvGrpSpPr/>
          <p:nvPr/>
        </p:nvGrpSpPr>
        <p:grpSpPr>
          <a:xfrm>
            <a:off x="6410558" y="4623825"/>
            <a:ext cx="322560" cy="322560"/>
            <a:chOff x="4062383" y="3636898"/>
            <a:chExt cx="460800" cy="460800"/>
          </a:xfrm>
        </p:grpSpPr>
        <p:grpSp>
          <p:nvGrpSpPr>
            <p:cNvPr id="117" name="Группа 116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19" name="Овал 11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Скругленный прямоугольник 11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18" name="Рисунок 1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sp>
        <p:nvSpPr>
          <p:cNvPr id="65" name="TextBox 64"/>
          <p:cNvSpPr txBox="1"/>
          <p:nvPr/>
        </p:nvSpPr>
        <p:spPr>
          <a:xfrm>
            <a:off x="6538114" y="2660168"/>
            <a:ext cx="47629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наименование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объекта закупки;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Срок исполнения контракта;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Наименование юридического лица;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</a:t>
            </a:r>
            <a:r>
              <a:rPr lang="ru-RU" sz="17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Фамилия, имя, отчество физического лица;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ИНН (подрядчика, исполнителя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)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42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510374"/>
              </p:ext>
            </p:extLst>
          </p:nvPr>
        </p:nvGraphicFramePr>
        <p:xfrm>
          <a:off x="550984" y="1685330"/>
          <a:ext cx="11195539" cy="383913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93315"/>
                <a:gridCol w="3727547"/>
                <a:gridCol w="4075792"/>
                <a:gridCol w="2798885"/>
              </a:tblGrid>
              <a:tr h="445373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Документ-основания возникновения БО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Правила постановки на учет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предоставления Сведений</a:t>
                      </a:r>
                      <a:r>
                        <a:rPr lang="ru-RU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 БО</a:t>
                      </a:r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47109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7, 8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Соглашение (договор) о предоставлении субсидии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Формируется получателем бюджетных средств:</a:t>
                      </a:r>
                    </a:p>
                    <a:p>
                      <a:pPr marL="0" lvl="0" indent="-34290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компонентах </a:t>
                      </a: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формирования соглашений о предоставлении субсидий, оператором которых является Минфин России, ПУР ЭБ;</a:t>
                      </a:r>
                    </a:p>
                    <a:p>
                      <a:pPr marL="0" lvl="0" indent="-34290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компоненте ведения бюджетных обязательств ПУР ЭБ до момента проведения тестирования интеграции по соответствующим видам соглашений; 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позднее трех рабочих дней со дня заключения соглашения (договора)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1083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6, 9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Нормативный правовой акт, предусматривающий предоставление из федерального бюджета бюджету субъекта Российской Федерации или юридическому лицу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Формируется получателем бюджетных средств:</a:t>
                      </a:r>
                    </a:p>
                    <a:p>
                      <a:pPr marL="0" lvl="0" indent="-34290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компоненте формирования соглашений о предоставлении субсидий, оператором которых является Минфин России, ПУР ЭБ; </a:t>
                      </a:r>
                    </a:p>
                    <a:p>
                      <a:pPr marL="0" lvl="0" indent="-34290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компоненте ведения бюджетных обязательств ПУР ЭБ до момента проведения тестирования интеграции по соответствующим видам соглашений;  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позднее трех рабочих дней со дня доведения ЛБО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335059" y="295425"/>
            <a:ext cx="71288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Правила постановки на учет бюджетных обязательств по соглашениям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20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Скругленный прямоугольник 47"/>
          <p:cNvSpPr/>
          <p:nvPr/>
        </p:nvSpPr>
        <p:spPr>
          <a:xfrm>
            <a:off x="1990335" y="1128117"/>
            <a:ext cx="7294982" cy="5490798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ё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990335" y="3030617"/>
            <a:ext cx="7294982" cy="3588298"/>
          </a:xfrm>
          <a:custGeom>
            <a:avLst/>
            <a:gdLst>
              <a:gd name="connsiteX0" fmla="*/ 0 w 8041349"/>
              <a:gd name="connsiteY0" fmla="*/ 199423 h 3017907"/>
              <a:gd name="connsiteX1" fmla="*/ 199423 w 8041349"/>
              <a:gd name="connsiteY1" fmla="*/ 0 h 3017907"/>
              <a:gd name="connsiteX2" fmla="*/ 7841926 w 8041349"/>
              <a:gd name="connsiteY2" fmla="*/ 0 h 3017907"/>
              <a:gd name="connsiteX3" fmla="*/ 8041349 w 8041349"/>
              <a:gd name="connsiteY3" fmla="*/ 199423 h 3017907"/>
              <a:gd name="connsiteX4" fmla="*/ 8041349 w 8041349"/>
              <a:gd name="connsiteY4" fmla="*/ 2818484 h 3017907"/>
              <a:gd name="connsiteX5" fmla="*/ 7841926 w 8041349"/>
              <a:gd name="connsiteY5" fmla="*/ 3017907 h 3017907"/>
              <a:gd name="connsiteX6" fmla="*/ 199423 w 8041349"/>
              <a:gd name="connsiteY6" fmla="*/ 3017907 h 3017907"/>
              <a:gd name="connsiteX7" fmla="*/ 0 w 8041349"/>
              <a:gd name="connsiteY7" fmla="*/ 2818484 h 3017907"/>
              <a:gd name="connsiteX8" fmla="*/ 0 w 8041349"/>
              <a:gd name="connsiteY8" fmla="*/ 199423 h 3017907"/>
              <a:gd name="connsiteX0" fmla="*/ 0 w 8041349"/>
              <a:gd name="connsiteY0" fmla="*/ 276821 h 3095305"/>
              <a:gd name="connsiteX1" fmla="*/ 7841926 w 8041349"/>
              <a:gd name="connsiteY1" fmla="*/ 77398 h 3095305"/>
              <a:gd name="connsiteX2" fmla="*/ 8041349 w 8041349"/>
              <a:gd name="connsiteY2" fmla="*/ 276821 h 3095305"/>
              <a:gd name="connsiteX3" fmla="*/ 8041349 w 8041349"/>
              <a:gd name="connsiteY3" fmla="*/ 2895882 h 3095305"/>
              <a:gd name="connsiteX4" fmla="*/ 7841926 w 8041349"/>
              <a:gd name="connsiteY4" fmla="*/ 3095305 h 3095305"/>
              <a:gd name="connsiteX5" fmla="*/ 199423 w 8041349"/>
              <a:gd name="connsiteY5" fmla="*/ 3095305 h 3095305"/>
              <a:gd name="connsiteX6" fmla="*/ 0 w 8041349"/>
              <a:gd name="connsiteY6" fmla="*/ 2895882 h 3095305"/>
              <a:gd name="connsiteX7" fmla="*/ 0 w 8041349"/>
              <a:gd name="connsiteY7" fmla="*/ 276821 h 3095305"/>
              <a:gd name="connsiteX0" fmla="*/ 0 w 8041349"/>
              <a:gd name="connsiteY0" fmla="*/ 0 h 2818484"/>
              <a:gd name="connsiteX1" fmla="*/ 8041349 w 8041349"/>
              <a:gd name="connsiteY1" fmla="*/ 0 h 2818484"/>
              <a:gd name="connsiteX2" fmla="*/ 8041349 w 8041349"/>
              <a:gd name="connsiteY2" fmla="*/ 2619061 h 2818484"/>
              <a:gd name="connsiteX3" fmla="*/ 7841926 w 8041349"/>
              <a:gd name="connsiteY3" fmla="*/ 2818484 h 2818484"/>
              <a:gd name="connsiteX4" fmla="*/ 199423 w 8041349"/>
              <a:gd name="connsiteY4" fmla="*/ 2818484 h 2818484"/>
              <a:gd name="connsiteX5" fmla="*/ 0 w 8041349"/>
              <a:gd name="connsiteY5" fmla="*/ 2619061 h 2818484"/>
              <a:gd name="connsiteX6" fmla="*/ 0 w 8041349"/>
              <a:gd name="connsiteY6" fmla="*/ 0 h 2818484"/>
              <a:gd name="connsiteX0" fmla="*/ 0 w 8041349"/>
              <a:gd name="connsiteY0" fmla="*/ 0 h 2818484"/>
              <a:gd name="connsiteX1" fmla="*/ 8041349 w 8041349"/>
              <a:gd name="connsiteY1" fmla="*/ 0 h 2818484"/>
              <a:gd name="connsiteX2" fmla="*/ 8041349 w 8041349"/>
              <a:gd name="connsiteY2" fmla="*/ 2619061 h 2818484"/>
              <a:gd name="connsiteX3" fmla="*/ 7841926 w 8041349"/>
              <a:gd name="connsiteY3" fmla="*/ 2818484 h 2818484"/>
              <a:gd name="connsiteX4" fmla="*/ 199423 w 8041349"/>
              <a:gd name="connsiteY4" fmla="*/ 2818484 h 2818484"/>
              <a:gd name="connsiteX5" fmla="*/ 0 w 8041349"/>
              <a:gd name="connsiteY5" fmla="*/ 2619061 h 2818484"/>
              <a:gd name="connsiteX6" fmla="*/ 0 w 8041349"/>
              <a:gd name="connsiteY6" fmla="*/ 0 h 281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41349" h="2818484">
                <a:moveTo>
                  <a:pt x="0" y="0"/>
                </a:moveTo>
                <a:lnTo>
                  <a:pt x="8041349" y="0"/>
                </a:lnTo>
                <a:lnTo>
                  <a:pt x="8041349" y="2619061"/>
                </a:lnTo>
                <a:cubicBezTo>
                  <a:pt x="8041349" y="2729199"/>
                  <a:pt x="7952064" y="2818484"/>
                  <a:pt x="7841926" y="2818484"/>
                </a:cubicBezTo>
                <a:lnTo>
                  <a:pt x="199423" y="2818484"/>
                </a:lnTo>
                <a:cubicBezTo>
                  <a:pt x="89285" y="2818484"/>
                  <a:pt x="0" y="2729199"/>
                  <a:pt x="0" y="2619061"/>
                </a:cubicBezTo>
                <a:lnTo>
                  <a:pt x="0" y="0"/>
                </a:lnTo>
                <a:close/>
              </a:path>
            </a:pathLst>
          </a:custGeom>
          <a:solidFill>
            <a:srgbClr val="C8D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52535" y="1721305"/>
            <a:ext cx="2429302" cy="745864"/>
          </a:xfrm>
          <a:prstGeom prst="rect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1374" y="635635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16</a:t>
            </a:fld>
            <a:endParaRPr lang="ru-RU" altLang="ru-RU" dirty="0"/>
          </a:p>
        </p:txBody>
      </p:sp>
      <p:grpSp>
        <p:nvGrpSpPr>
          <p:cNvPr id="115" name="Группа 114"/>
          <p:cNvGrpSpPr/>
          <p:nvPr/>
        </p:nvGrpSpPr>
        <p:grpSpPr>
          <a:xfrm>
            <a:off x="3902221" y="4362519"/>
            <a:ext cx="1739376" cy="1268646"/>
            <a:chOff x="8328717" y="1701182"/>
            <a:chExt cx="1739376" cy="1268646"/>
          </a:xfrm>
        </p:grpSpPr>
        <p:sp>
          <p:nvSpPr>
            <p:cNvPr id="116" name="Прямоугольник 115"/>
            <p:cNvSpPr/>
            <p:nvPr/>
          </p:nvSpPr>
          <p:spPr>
            <a:xfrm>
              <a:off x="8328717" y="2538941"/>
              <a:ext cx="173937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ru-RU" sz="11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Включение </a:t>
              </a:r>
              <a:r>
                <a:rPr lang="ru-RU" altLang="ru-RU" sz="11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сведений в </a:t>
              </a:r>
              <a:r>
                <a:rPr lang="ru-RU" altLang="ru-RU" sz="11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реестр соглашений</a:t>
              </a:r>
              <a:endParaRPr lang="ru-RU" altLang="ru-RU" sz="11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endParaRPr>
            </a:p>
          </p:txBody>
        </p:sp>
        <p:grpSp>
          <p:nvGrpSpPr>
            <p:cNvPr id="117" name="Группа 116"/>
            <p:cNvGrpSpPr/>
            <p:nvPr/>
          </p:nvGrpSpPr>
          <p:grpSpPr>
            <a:xfrm>
              <a:off x="8673413" y="1701182"/>
              <a:ext cx="899999" cy="900000"/>
              <a:chOff x="1924583" y="3870472"/>
              <a:chExt cx="899999" cy="900000"/>
            </a:xfrm>
          </p:grpSpPr>
          <p:pic>
            <p:nvPicPr>
              <p:cNvPr id="121" name="Picture 16" descr="folder ico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4583" y="3870472"/>
                <a:ext cx="89999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2" name="Плюс 121"/>
              <p:cNvSpPr/>
              <p:nvPr/>
            </p:nvSpPr>
            <p:spPr>
              <a:xfrm>
                <a:off x="2228850" y="4186394"/>
                <a:ext cx="324000" cy="324000"/>
              </a:xfrm>
              <a:prstGeom prst="mathPlus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6" name="Группа 125"/>
          <p:cNvGrpSpPr/>
          <p:nvPr/>
        </p:nvGrpSpPr>
        <p:grpSpPr>
          <a:xfrm>
            <a:off x="123652" y="4118029"/>
            <a:ext cx="1766932" cy="1650718"/>
            <a:chOff x="9702078" y="947604"/>
            <a:chExt cx="1890959" cy="1650718"/>
          </a:xfrm>
        </p:grpSpPr>
        <p:sp>
          <p:nvSpPr>
            <p:cNvPr id="127" name="Скругленный прямоугольник 126"/>
            <p:cNvSpPr/>
            <p:nvPr/>
          </p:nvSpPr>
          <p:spPr>
            <a:xfrm>
              <a:off x="9702078" y="966677"/>
              <a:ext cx="1890959" cy="1631645"/>
            </a:xfrm>
            <a:prstGeom prst="roundRect">
              <a:avLst>
                <a:gd name="adj" fmla="val 984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8" name="Прямоугольник 127"/>
            <p:cNvSpPr/>
            <p:nvPr/>
          </p:nvSpPr>
          <p:spPr>
            <a:xfrm>
              <a:off x="9747673" y="1951441"/>
              <a:ext cx="17271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200" b="1" dirty="0" smtClean="0">
                  <a:solidFill>
                    <a:srgbClr val="70AD47"/>
                  </a:solidFill>
                  <a:latin typeface="Arial" pitchFamily="34" charset="0"/>
                </a:rPr>
                <a:t>Публикация реестра соглашений</a:t>
              </a:r>
              <a:endParaRPr lang="ru-RU" altLang="ru-RU" sz="1200" b="1" dirty="0">
                <a:solidFill>
                  <a:srgbClr val="70AD47"/>
                </a:solidFill>
                <a:latin typeface="Arial" pitchFamily="34" charset="0"/>
              </a:endParaRPr>
            </a:p>
          </p:txBody>
        </p:sp>
        <p:pic>
          <p:nvPicPr>
            <p:cNvPr id="129" name="Picture 2" descr="glob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30213" y="1292335"/>
              <a:ext cx="785341" cy="6931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" name="TextBox 129"/>
            <p:cNvSpPr txBox="1"/>
            <p:nvPr/>
          </p:nvSpPr>
          <p:spPr>
            <a:xfrm>
              <a:off x="9808836" y="947604"/>
              <a:ext cx="14122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4472C4">
                      <a:lumMod val="50000"/>
                    </a:srgbClr>
                  </a:solidFill>
                  <a:latin typeface="Arial" panose="020B0604020202020204" pitchFamily="34" charset="0"/>
                </a:rPr>
                <a:t>ЕПБС</a:t>
              </a:r>
              <a:endParaRPr lang="ru-RU" b="1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endParaRPr>
            </a:p>
          </p:txBody>
        </p:sp>
      </p:grpSp>
      <p:cxnSp>
        <p:nvCxnSpPr>
          <p:cNvPr id="123" name="Соединительная линия уступом 122"/>
          <p:cNvCxnSpPr>
            <a:stCxn id="121" idx="1"/>
            <a:endCxn id="129" idx="3"/>
          </p:cNvCxnSpPr>
          <p:nvPr/>
        </p:nvCxnSpPr>
        <p:spPr>
          <a:xfrm rot="10800000">
            <a:off x="1257537" y="4809313"/>
            <a:ext cx="2989380" cy="3207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57" name="Группа 56"/>
          <p:cNvGrpSpPr/>
          <p:nvPr/>
        </p:nvGrpSpPr>
        <p:grpSpPr>
          <a:xfrm>
            <a:off x="5546634" y="3020801"/>
            <a:ext cx="2329396" cy="1477328"/>
            <a:chOff x="4083336" y="3410619"/>
            <a:chExt cx="2329396" cy="1477328"/>
          </a:xfrm>
        </p:grpSpPr>
        <p:grpSp>
          <p:nvGrpSpPr>
            <p:cNvPr id="111" name="Группа 110"/>
            <p:cNvGrpSpPr/>
            <p:nvPr/>
          </p:nvGrpSpPr>
          <p:grpSpPr>
            <a:xfrm>
              <a:off x="4083336" y="3766020"/>
              <a:ext cx="720000" cy="738286"/>
              <a:chOff x="8188517" y="1550484"/>
              <a:chExt cx="720000" cy="738286"/>
            </a:xfrm>
          </p:grpSpPr>
          <p:sp>
            <p:nvSpPr>
              <p:cNvPr id="112" name="Овал 111"/>
              <p:cNvSpPr/>
              <p:nvPr/>
            </p:nvSpPr>
            <p:spPr>
              <a:xfrm>
                <a:off x="8188517" y="1556902"/>
                <a:ext cx="720000" cy="720000"/>
              </a:xfrm>
              <a:prstGeom prst="ellipse">
                <a:avLst/>
              </a:prstGeom>
              <a:solidFill>
                <a:srgbClr val="215E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124" name="Picture 4" descr="loupe, magnifying glass, search, seo, zoom icon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075" t="13910" r="17550" b="17839"/>
              <a:stretch/>
            </p:blipFill>
            <p:spPr bwMode="auto">
              <a:xfrm>
                <a:off x="8258719" y="1550484"/>
                <a:ext cx="642271" cy="7382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5" name="Прямоугольник 124"/>
            <p:cNvSpPr/>
            <p:nvPr/>
          </p:nvSpPr>
          <p:spPr>
            <a:xfrm>
              <a:off x="4758004" y="3410619"/>
              <a:ext cx="1654728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Контроль ФК в соответствии с Приказами МФ 221н и 224н, </a:t>
              </a:r>
              <a:r>
                <a:rPr lang="ru-RU" altLang="ru-RU" sz="1000" b="1" dirty="0">
                  <a:solidFill>
                    <a:srgbClr val="2C80AA"/>
                  </a:solidFill>
                  <a:latin typeface="Arial" pitchFamily="34" charset="0"/>
                </a:rPr>
                <a:t>а </a:t>
              </a:r>
              <a:r>
                <a:rPr lang="ru-RU" altLang="ru-RU" sz="1000" b="1" dirty="0" smtClean="0">
                  <a:solidFill>
                    <a:srgbClr val="2C80AA"/>
                  </a:solidFill>
                  <a:latin typeface="Arial" pitchFamily="34" charset="0"/>
                </a:rPr>
                <a:t>также визуальный контроль </a:t>
              </a:r>
              <a:r>
                <a:rPr lang="ru-RU" altLang="ru-RU" sz="1000" b="1" dirty="0">
                  <a:solidFill>
                    <a:srgbClr val="2C80AA"/>
                  </a:solidFill>
                  <a:latin typeface="Arial" pitchFamily="34" charset="0"/>
                </a:rPr>
                <a:t>ППРФ 999 для соглашений по межбюджетным трансфертам</a:t>
              </a:r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6673388" y="4363826"/>
            <a:ext cx="1724025" cy="1282839"/>
            <a:chOff x="8402658" y="1763189"/>
            <a:chExt cx="1724025" cy="1282839"/>
          </a:xfrm>
        </p:grpSpPr>
        <p:sp>
          <p:nvSpPr>
            <p:cNvPr id="138" name="Прямоугольник 137"/>
            <p:cNvSpPr/>
            <p:nvPr/>
          </p:nvSpPr>
          <p:spPr>
            <a:xfrm>
              <a:off x="8402658" y="2615141"/>
              <a:ext cx="1724025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ru-RU" sz="11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Включение </a:t>
              </a:r>
              <a:r>
                <a:rPr lang="ru-RU" altLang="ru-RU" sz="11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сведений в </a:t>
              </a:r>
              <a:r>
                <a:rPr lang="ru-RU" altLang="ru-RU" sz="11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Перечень </a:t>
              </a:r>
              <a:r>
                <a:rPr lang="ru-RU" altLang="ru-RU" sz="11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БО и </a:t>
              </a:r>
              <a:r>
                <a:rPr lang="ru-RU" altLang="ru-RU" sz="11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ДО</a:t>
              </a:r>
              <a:endParaRPr lang="ru-RU" altLang="ru-RU" sz="11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endParaRPr>
            </a:p>
          </p:txBody>
        </p:sp>
        <p:grpSp>
          <p:nvGrpSpPr>
            <p:cNvPr id="139" name="Группа 138"/>
            <p:cNvGrpSpPr/>
            <p:nvPr/>
          </p:nvGrpSpPr>
          <p:grpSpPr>
            <a:xfrm>
              <a:off x="8821145" y="1763189"/>
              <a:ext cx="899999" cy="900000"/>
              <a:chOff x="2072315" y="3932479"/>
              <a:chExt cx="899999" cy="900000"/>
            </a:xfrm>
          </p:grpSpPr>
          <p:pic>
            <p:nvPicPr>
              <p:cNvPr id="140" name="Picture 16" descr="folder ico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2315" y="3932479"/>
                <a:ext cx="89999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1" name="Плюс 140"/>
              <p:cNvSpPr/>
              <p:nvPr/>
            </p:nvSpPr>
            <p:spPr>
              <a:xfrm>
                <a:off x="2371725" y="4262594"/>
                <a:ext cx="324000" cy="324000"/>
              </a:xfrm>
              <a:prstGeom prst="mathPlus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44" name="Соединительная линия уступом 143"/>
          <p:cNvCxnSpPr>
            <a:stCxn id="170" idx="2"/>
            <a:endCxn id="112" idx="0"/>
          </p:cNvCxnSpPr>
          <p:nvPr/>
        </p:nvCxnSpPr>
        <p:spPr>
          <a:xfrm rot="5400000">
            <a:off x="5447076" y="2919194"/>
            <a:ext cx="926852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75" name="TextBox 74"/>
          <p:cNvSpPr txBox="1"/>
          <p:nvPr/>
        </p:nvSpPr>
        <p:spPr>
          <a:xfrm>
            <a:off x="2032565" y="3034157"/>
            <a:ext cx="26317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УПРАВЛЕНИЕ РАСХОДАМИ: ФК</a:t>
            </a:r>
            <a:endParaRPr lang="ru-RU" sz="1400" b="1" dirty="0" smtClean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9501448" y="1791493"/>
            <a:ext cx="2601190" cy="4229589"/>
          </a:xfrm>
          <a:prstGeom prst="roundRect">
            <a:avLst>
              <a:gd name="adj" fmla="val 987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9916232" y="5125238"/>
            <a:ext cx="1642853" cy="720000"/>
            <a:chOff x="10111377" y="4552140"/>
            <a:chExt cx="1642853" cy="720000"/>
          </a:xfrm>
        </p:grpSpPr>
        <p:sp>
          <p:nvSpPr>
            <p:cNvPr id="93" name="Прямоугольник 92"/>
            <p:cNvSpPr/>
            <p:nvPr/>
          </p:nvSpPr>
          <p:spPr>
            <a:xfrm>
              <a:off x="10813367" y="4698565"/>
              <a:ext cx="9408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Отражение БО на л/с</a:t>
              </a:r>
            </a:p>
          </p:txBody>
        </p:sp>
        <p:grpSp>
          <p:nvGrpSpPr>
            <p:cNvPr id="95" name="Группа 94"/>
            <p:cNvGrpSpPr/>
            <p:nvPr/>
          </p:nvGrpSpPr>
          <p:grpSpPr>
            <a:xfrm>
              <a:off x="10111377" y="4552140"/>
              <a:ext cx="719999" cy="720000"/>
              <a:chOff x="7150855" y="5154114"/>
              <a:chExt cx="719999" cy="720000"/>
            </a:xfrm>
          </p:grpSpPr>
          <p:pic>
            <p:nvPicPr>
              <p:cNvPr id="96" name="Picture 36" descr="computer icon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50855" y="5154114"/>
                <a:ext cx="719999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7" name="Picture 38" descr="arrow, down icon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72079" y="5328365"/>
                <a:ext cx="251999" cy="25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02" name="TextBox 101"/>
          <p:cNvSpPr txBox="1"/>
          <p:nvPr/>
        </p:nvSpPr>
        <p:spPr>
          <a:xfrm>
            <a:off x="9564150" y="1911122"/>
            <a:ext cx="2108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АСФК </a:t>
            </a:r>
            <a:r>
              <a:rPr lang="ru-RU" sz="1400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(контур, в котором ведется л/с)</a:t>
            </a:r>
            <a:endParaRPr lang="ru-RU" sz="1400" b="1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</a:endParaRPr>
          </a:p>
        </p:txBody>
      </p:sp>
      <p:cxnSp>
        <p:nvCxnSpPr>
          <p:cNvPr id="79" name="Соединительная линия уступом 78"/>
          <p:cNvCxnSpPr>
            <a:stCxn id="120" idx="3"/>
            <a:endCxn id="140" idx="1"/>
          </p:cNvCxnSpPr>
          <p:nvPr/>
        </p:nvCxnSpPr>
        <p:spPr>
          <a:xfrm>
            <a:off x="6182803" y="4813326"/>
            <a:ext cx="909072" cy="50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85" name="Соединительная линия уступом 84"/>
          <p:cNvCxnSpPr>
            <a:stCxn id="140" idx="3"/>
            <a:endCxn id="113" idx="2"/>
          </p:cNvCxnSpPr>
          <p:nvPr/>
        </p:nvCxnSpPr>
        <p:spPr>
          <a:xfrm flipV="1">
            <a:off x="7991874" y="3041983"/>
            <a:ext cx="1824573" cy="1771843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99" name="Соединительная линия уступом 98"/>
          <p:cNvCxnSpPr>
            <a:stCxn id="96" idx="1"/>
          </p:cNvCxnSpPr>
          <p:nvPr/>
        </p:nvCxnSpPr>
        <p:spPr>
          <a:xfrm rot="10800000">
            <a:off x="7966480" y="4952924"/>
            <a:ext cx="1949752" cy="53231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23" name="Группа 22"/>
          <p:cNvGrpSpPr/>
          <p:nvPr/>
        </p:nvGrpSpPr>
        <p:grpSpPr>
          <a:xfrm>
            <a:off x="7175874" y="5835422"/>
            <a:ext cx="1807386" cy="719590"/>
            <a:chOff x="6960748" y="5765756"/>
            <a:chExt cx="1807386" cy="719590"/>
          </a:xfrm>
        </p:grpSpPr>
        <p:pic>
          <p:nvPicPr>
            <p:cNvPr id="90" name="Picture 2" descr="mail icon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0748" y="5765756"/>
              <a:ext cx="719589" cy="719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1" name="Прямоугольник 90"/>
            <p:cNvSpPr/>
            <p:nvPr/>
          </p:nvSpPr>
          <p:spPr>
            <a:xfrm>
              <a:off x="7646675" y="5890520"/>
              <a:ext cx="112145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ru-RU" sz="1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Извещение о постановке на учет</a:t>
              </a:r>
              <a:endParaRPr lang="ru-RU" altLang="ru-RU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endParaRPr>
            </a:p>
          </p:txBody>
        </p:sp>
      </p:grpSp>
      <p:grpSp>
        <p:nvGrpSpPr>
          <p:cNvPr id="105" name="Группа 104"/>
          <p:cNvGrpSpPr/>
          <p:nvPr/>
        </p:nvGrpSpPr>
        <p:grpSpPr>
          <a:xfrm>
            <a:off x="8577648" y="4207985"/>
            <a:ext cx="954192" cy="461665"/>
            <a:chOff x="7843494" y="4016565"/>
            <a:chExt cx="954192" cy="461665"/>
          </a:xfrm>
        </p:grpSpPr>
        <p:sp>
          <p:nvSpPr>
            <p:cNvPr id="106" name="Шестиугольник 105"/>
            <p:cNvSpPr/>
            <p:nvPr/>
          </p:nvSpPr>
          <p:spPr>
            <a:xfrm>
              <a:off x="7843494" y="4037817"/>
              <a:ext cx="954192" cy="417952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7843494" y="4016565"/>
              <a:ext cx="9541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№ БО</a:t>
              </a:r>
            </a:p>
            <a:p>
              <a:pPr algn="ctr"/>
              <a:r>
                <a:rPr lang="ru-RU" sz="8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№ реестровой записи РС</a:t>
              </a:r>
              <a:endParaRPr lang="ru-RU" sz="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09" name="Соединительная линия уступом 108"/>
          <p:cNvCxnSpPr>
            <a:endCxn id="120" idx="0"/>
          </p:cNvCxnSpPr>
          <p:nvPr/>
        </p:nvCxnSpPr>
        <p:spPr>
          <a:xfrm rot="16200000" flipH="1">
            <a:off x="5694673" y="4331363"/>
            <a:ext cx="423926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19" name="Соединительная линия уступом 118"/>
          <p:cNvCxnSpPr>
            <a:stCxn id="138" idx="2"/>
            <a:endCxn id="90" idx="0"/>
          </p:cNvCxnSpPr>
          <p:nvPr/>
        </p:nvCxnSpPr>
        <p:spPr>
          <a:xfrm rot="16200000" flipH="1">
            <a:off x="7441157" y="5740909"/>
            <a:ext cx="188757" cy="268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87" name="Группа 86"/>
          <p:cNvGrpSpPr/>
          <p:nvPr/>
        </p:nvGrpSpPr>
        <p:grpSpPr>
          <a:xfrm>
            <a:off x="8644480" y="5336498"/>
            <a:ext cx="1059074" cy="338554"/>
            <a:chOff x="9080812" y="3939801"/>
            <a:chExt cx="1059074" cy="486579"/>
          </a:xfrm>
        </p:grpSpPr>
        <p:sp>
          <p:nvSpPr>
            <p:cNvPr id="89" name="Шестиугольник 88"/>
            <p:cNvSpPr/>
            <p:nvPr/>
          </p:nvSpPr>
          <p:spPr>
            <a:xfrm>
              <a:off x="9080812" y="4008130"/>
              <a:ext cx="1020159" cy="355534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9080813" y="3939801"/>
              <a:ext cx="1059073" cy="486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Дата постановки на учет</a:t>
              </a:r>
              <a:endParaRPr lang="ru-RU" sz="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84" name="Прямоугольник 83"/>
          <p:cNvSpPr/>
          <p:nvPr/>
        </p:nvSpPr>
        <p:spPr>
          <a:xfrm>
            <a:off x="2415805" y="1701847"/>
            <a:ext cx="19155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prstClr val="black"/>
                </a:solidFill>
                <a:latin typeface="Arial" pitchFamily="34" charset="0"/>
              </a:rPr>
              <a:t>1. Заключение соглашения</a:t>
            </a:r>
            <a:br>
              <a:rPr lang="ru-RU" sz="1000" b="1" dirty="0" smtClean="0">
                <a:solidFill>
                  <a:prstClr val="black"/>
                </a:solidFill>
                <a:latin typeface="Arial" pitchFamily="34" charset="0"/>
              </a:rPr>
            </a:br>
            <a:r>
              <a:rPr lang="ru-RU" sz="1000" b="1" dirty="0" smtClean="0">
                <a:solidFill>
                  <a:prstClr val="black"/>
                </a:solidFill>
                <a:latin typeface="Arial" pitchFamily="34" charset="0"/>
              </a:rPr>
              <a:t>в электронном виде</a:t>
            </a:r>
            <a:endParaRPr lang="ru-RU" sz="1000" b="1" dirty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104" name="Picture 2" descr="check, checklist, clip, clipboard, done, exam, memo, organizer, task, tasks, todo ico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113" y="2032966"/>
            <a:ext cx="476972" cy="46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TextBox 107"/>
          <p:cNvSpPr txBox="1"/>
          <p:nvPr/>
        </p:nvSpPr>
        <p:spPr>
          <a:xfrm>
            <a:off x="2360967" y="2090958"/>
            <a:ext cx="19704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sz="1000" b="1" dirty="0" smtClean="0">
                <a:solidFill>
                  <a:prstClr val="black"/>
                </a:solidFill>
                <a:latin typeface="Arial" pitchFamily="34" charset="0"/>
              </a:rPr>
              <a:t>  2. Заключение соглашения</a:t>
            </a:r>
            <a:endParaRPr lang="en-US" altLang="ru-RU" sz="1000" b="1" dirty="0" smtClean="0">
              <a:solidFill>
                <a:prstClr val="black"/>
              </a:solidFill>
              <a:latin typeface="Arial" pitchFamily="34" charset="0"/>
            </a:endParaRPr>
          </a:p>
          <a:p>
            <a:r>
              <a:rPr lang="ru-RU" sz="1000" b="1" dirty="0" smtClean="0">
                <a:solidFill>
                  <a:prstClr val="black"/>
                </a:solidFill>
                <a:latin typeface="Arial" pitchFamily="34" charset="0"/>
              </a:rPr>
              <a:t>  на бумажном носителе</a:t>
            </a:r>
            <a:endParaRPr lang="ru-RU" sz="1000" dirty="0">
              <a:solidFill>
                <a:prstClr val="black"/>
              </a:solidFill>
            </a:endParaRPr>
          </a:p>
        </p:txBody>
      </p:sp>
      <p:cxnSp>
        <p:nvCxnSpPr>
          <p:cNvPr id="26" name="Прямая со стрелкой 25"/>
          <p:cNvCxnSpPr>
            <a:stCxn id="19" idx="3"/>
            <a:endCxn id="170" idx="1"/>
          </p:cNvCxnSpPr>
          <p:nvPr/>
        </p:nvCxnSpPr>
        <p:spPr>
          <a:xfrm>
            <a:off x="4481837" y="2094237"/>
            <a:ext cx="1070698" cy="3564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24" name="Picture 2" descr="comput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371" y="1735923"/>
            <a:ext cx="310601" cy="31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Прямоугольник 97"/>
          <p:cNvSpPr/>
          <p:nvPr/>
        </p:nvSpPr>
        <p:spPr>
          <a:xfrm>
            <a:off x="3976722" y="11832"/>
            <a:ext cx="82152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</a:rPr>
              <a:t>Постановка на учет бюджетных обязательств по соглашениям, не содержащим сведения, составляющие государственную тайну</a:t>
            </a:r>
            <a:endParaRPr lang="ru-RU" b="1" dirty="0">
              <a:solidFill>
                <a:srgbClr val="4FA6D1"/>
              </a:solidFill>
              <a:latin typeface="Arial" panose="020B0604020202020204" pitchFamily="34" charset="0"/>
            </a:endParaRPr>
          </a:p>
        </p:txBody>
      </p:sp>
      <p:cxnSp>
        <p:nvCxnSpPr>
          <p:cNvPr id="118" name="Соединительная линия уступом 117"/>
          <p:cNvCxnSpPr>
            <a:stCxn id="125" idx="3"/>
            <a:endCxn id="148" idx="2"/>
          </p:cNvCxnSpPr>
          <p:nvPr/>
        </p:nvCxnSpPr>
        <p:spPr>
          <a:xfrm>
            <a:off x="7876030" y="3759465"/>
            <a:ext cx="369771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31" name="Соединительная линия уступом 130"/>
          <p:cNvCxnSpPr>
            <a:stCxn id="148" idx="0"/>
            <a:endCxn id="171" idx="3"/>
          </p:cNvCxnSpPr>
          <p:nvPr/>
        </p:nvCxnSpPr>
        <p:spPr>
          <a:xfrm rot="16200000" flipV="1">
            <a:off x="7361376" y="2342540"/>
            <a:ext cx="1351528" cy="957322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33" name="Группа 132"/>
          <p:cNvGrpSpPr/>
          <p:nvPr/>
        </p:nvGrpSpPr>
        <p:grpSpPr>
          <a:xfrm>
            <a:off x="8034206" y="2783450"/>
            <a:ext cx="831133" cy="215444"/>
            <a:chOff x="7637578" y="4027862"/>
            <a:chExt cx="492029" cy="215444"/>
          </a:xfrm>
        </p:grpSpPr>
        <p:sp>
          <p:nvSpPr>
            <p:cNvPr id="134" name="Шестиугольник 133"/>
            <p:cNvSpPr/>
            <p:nvPr/>
          </p:nvSpPr>
          <p:spPr>
            <a:xfrm>
              <a:off x="7654783" y="4033756"/>
              <a:ext cx="452545" cy="198253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7637578" y="4027862"/>
              <a:ext cx="4920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Протокол</a:t>
              </a:r>
              <a:endParaRPr lang="ru-RU" sz="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51" name="Группа 150"/>
          <p:cNvGrpSpPr/>
          <p:nvPr/>
        </p:nvGrpSpPr>
        <p:grpSpPr>
          <a:xfrm>
            <a:off x="4331761" y="1616961"/>
            <a:ext cx="321491" cy="230832"/>
            <a:chOff x="680881" y="3054388"/>
            <a:chExt cx="321491" cy="230832"/>
          </a:xfrm>
        </p:grpSpPr>
        <p:sp>
          <p:nvSpPr>
            <p:cNvPr id="152" name="Овал 151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1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54" name="Группа 153"/>
          <p:cNvGrpSpPr/>
          <p:nvPr/>
        </p:nvGrpSpPr>
        <p:grpSpPr>
          <a:xfrm>
            <a:off x="4738584" y="4244177"/>
            <a:ext cx="321491" cy="230832"/>
            <a:chOff x="680881" y="3054388"/>
            <a:chExt cx="321491" cy="230832"/>
          </a:xfrm>
        </p:grpSpPr>
        <p:sp>
          <p:nvSpPr>
            <p:cNvPr id="155" name="Овал 154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4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57" name="Группа 156"/>
          <p:cNvGrpSpPr/>
          <p:nvPr/>
        </p:nvGrpSpPr>
        <p:grpSpPr>
          <a:xfrm>
            <a:off x="10422070" y="5068657"/>
            <a:ext cx="321491" cy="230832"/>
            <a:chOff x="680881" y="3054388"/>
            <a:chExt cx="321491" cy="230832"/>
          </a:xfrm>
        </p:grpSpPr>
        <p:sp>
          <p:nvSpPr>
            <p:cNvPr id="158" name="Овал 157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6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60" name="Группа 159"/>
          <p:cNvGrpSpPr/>
          <p:nvPr/>
        </p:nvGrpSpPr>
        <p:grpSpPr>
          <a:xfrm>
            <a:off x="6033395" y="3337574"/>
            <a:ext cx="321491" cy="230832"/>
            <a:chOff x="680881" y="3054388"/>
            <a:chExt cx="321491" cy="230832"/>
          </a:xfrm>
        </p:grpSpPr>
        <p:sp>
          <p:nvSpPr>
            <p:cNvPr id="161" name="Овал 160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3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66" name="Группа 165"/>
          <p:cNvGrpSpPr/>
          <p:nvPr/>
        </p:nvGrpSpPr>
        <p:grpSpPr>
          <a:xfrm>
            <a:off x="7715285" y="4347344"/>
            <a:ext cx="321491" cy="230832"/>
            <a:chOff x="680881" y="3054388"/>
            <a:chExt cx="321491" cy="230832"/>
          </a:xfrm>
        </p:grpSpPr>
        <p:sp>
          <p:nvSpPr>
            <p:cNvPr id="167" name="Овал 166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4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7670383" y="5790250"/>
            <a:ext cx="321491" cy="230832"/>
            <a:chOff x="680881" y="3054388"/>
            <a:chExt cx="321491" cy="230832"/>
          </a:xfrm>
        </p:grpSpPr>
        <p:sp>
          <p:nvSpPr>
            <p:cNvPr id="176" name="Овал 175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7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5552535" y="1739833"/>
            <a:ext cx="2005944" cy="759547"/>
            <a:chOff x="4913489" y="1784463"/>
            <a:chExt cx="2005944" cy="759547"/>
          </a:xfrm>
        </p:grpSpPr>
        <p:pic>
          <p:nvPicPr>
            <p:cNvPr id="170" name="Picture 8" descr="document icon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3489" y="1784463"/>
              <a:ext cx="715934" cy="715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1" name="Прямоугольник 170"/>
            <p:cNvSpPr/>
            <p:nvPr/>
          </p:nvSpPr>
          <p:spPr>
            <a:xfrm>
              <a:off x="5581501" y="1836124"/>
              <a:ext cx="13379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Автоматическое формирование</a:t>
              </a:r>
              <a:br>
                <a:rPr 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</a:br>
              <a:r>
                <a:rPr lang="ru-RU" sz="1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сведений о  соглашении и БО</a:t>
              </a:r>
              <a:endParaRPr lang="ru-RU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endParaRPr>
            </a:p>
          </p:txBody>
        </p:sp>
      </p:grpSp>
      <p:grpSp>
        <p:nvGrpSpPr>
          <p:cNvPr id="145" name="Группа 144"/>
          <p:cNvGrpSpPr/>
          <p:nvPr/>
        </p:nvGrpSpPr>
        <p:grpSpPr>
          <a:xfrm>
            <a:off x="5995857" y="1687284"/>
            <a:ext cx="321491" cy="230832"/>
            <a:chOff x="680881" y="3054388"/>
            <a:chExt cx="321491" cy="230832"/>
          </a:xfrm>
        </p:grpSpPr>
        <p:sp>
          <p:nvSpPr>
            <p:cNvPr id="146" name="Овал 145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2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79" name="Соединительная линия уступом 178"/>
          <p:cNvCxnSpPr>
            <a:stCxn id="121" idx="0"/>
            <a:endCxn id="180" idx="3"/>
          </p:cNvCxnSpPr>
          <p:nvPr/>
        </p:nvCxnSpPr>
        <p:spPr>
          <a:xfrm rot="16200000" flipV="1">
            <a:off x="3787671" y="3453273"/>
            <a:ext cx="1603413" cy="215080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80" name="Прямоугольник 179"/>
          <p:cNvSpPr/>
          <p:nvPr/>
        </p:nvSpPr>
        <p:spPr>
          <a:xfrm>
            <a:off x="2053824" y="2525454"/>
            <a:ext cx="2428013" cy="467304"/>
          </a:xfrm>
          <a:prstGeom prst="rect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81" name="Picture 2" descr="check icon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495" y="2554184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2" name="TextBox 181"/>
          <p:cNvSpPr txBox="1"/>
          <p:nvPr/>
        </p:nvSpPr>
        <p:spPr>
          <a:xfrm>
            <a:off x="2318633" y="2479416"/>
            <a:ext cx="2074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ru-RU" sz="1000" b="1" dirty="0" smtClean="0">
                <a:solidFill>
                  <a:prstClr val="black"/>
                </a:solidFill>
                <a:latin typeface="Arial" pitchFamily="34" charset="0"/>
              </a:rPr>
              <a:t>    Автоматическое </a:t>
            </a:r>
            <a:r>
              <a:rPr lang="ru-RU" altLang="ru-RU" sz="1000" b="1" dirty="0">
                <a:solidFill>
                  <a:prstClr val="black"/>
                </a:solidFill>
                <a:latin typeface="Arial" pitchFamily="34" charset="0"/>
              </a:rPr>
              <a:t>изменение     </a:t>
            </a:r>
            <a:r>
              <a:rPr lang="ru-RU" altLang="ru-RU" sz="1000" b="1" dirty="0" smtClean="0">
                <a:solidFill>
                  <a:prstClr val="black"/>
                </a:solidFill>
                <a:latin typeface="Arial" pitchFamily="34" charset="0"/>
              </a:rPr>
              <a:t>     </a:t>
            </a:r>
          </a:p>
          <a:p>
            <a:pPr>
              <a:defRPr/>
            </a:pPr>
            <a:r>
              <a:rPr lang="ru-RU" altLang="ru-RU" sz="10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altLang="ru-RU" sz="1000" b="1" dirty="0" smtClean="0">
                <a:solidFill>
                  <a:prstClr val="black"/>
                </a:solidFill>
                <a:latin typeface="Arial" pitchFamily="34" charset="0"/>
              </a:rPr>
              <a:t>   статуса </a:t>
            </a:r>
            <a:r>
              <a:rPr lang="ru-RU" altLang="ru-RU" sz="1000" b="1" dirty="0">
                <a:solidFill>
                  <a:prstClr val="black"/>
                </a:solidFill>
                <a:latin typeface="Arial" pitchFamily="34" charset="0"/>
              </a:rPr>
              <a:t>соглашения на </a:t>
            </a:r>
            <a:r>
              <a:rPr lang="ru-RU" altLang="ru-RU" sz="1000" b="1" dirty="0" smtClean="0">
                <a:solidFill>
                  <a:prstClr val="black"/>
                </a:solidFill>
                <a:latin typeface="Arial" pitchFamily="34" charset="0"/>
              </a:rPr>
              <a:t>  </a:t>
            </a:r>
          </a:p>
          <a:p>
            <a:pPr>
              <a:defRPr/>
            </a:pPr>
            <a:r>
              <a:rPr lang="ru-RU" altLang="ru-RU" sz="1000" b="1" dirty="0">
                <a:solidFill>
                  <a:prstClr val="black"/>
                </a:solidFill>
                <a:latin typeface="Arial" pitchFamily="34" charset="0"/>
              </a:rPr>
              <a:t> </a:t>
            </a:r>
            <a:r>
              <a:rPr lang="ru-RU" altLang="ru-RU" sz="1000" b="1" dirty="0" smtClean="0">
                <a:solidFill>
                  <a:prstClr val="black"/>
                </a:solidFill>
                <a:latin typeface="Arial" pitchFamily="34" charset="0"/>
              </a:rPr>
              <a:t>  «</a:t>
            </a:r>
            <a:r>
              <a:rPr lang="ru-RU" altLang="ru-RU" sz="1000" b="1" dirty="0">
                <a:solidFill>
                  <a:prstClr val="black"/>
                </a:solidFill>
                <a:latin typeface="Arial" pitchFamily="34" charset="0"/>
              </a:rPr>
              <a:t>Действующее»</a:t>
            </a:r>
          </a:p>
        </p:txBody>
      </p:sp>
      <p:grpSp>
        <p:nvGrpSpPr>
          <p:cNvPr id="183" name="Группа 182"/>
          <p:cNvGrpSpPr/>
          <p:nvPr/>
        </p:nvGrpSpPr>
        <p:grpSpPr>
          <a:xfrm>
            <a:off x="4343387" y="2448234"/>
            <a:ext cx="321491" cy="230832"/>
            <a:chOff x="680881" y="3054388"/>
            <a:chExt cx="321491" cy="230832"/>
          </a:xfrm>
        </p:grpSpPr>
        <p:sp>
          <p:nvSpPr>
            <p:cNvPr id="184" name="Овал 183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5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pic>
        <p:nvPicPr>
          <p:cNvPr id="120" name="Picture 2" descr="check icon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804" y="4543326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2" name="Группа 131"/>
          <p:cNvGrpSpPr/>
          <p:nvPr/>
        </p:nvGrpSpPr>
        <p:grpSpPr>
          <a:xfrm>
            <a:off x="8245801" y="3496965"/>
            <a:ext cx="540000" cy="540000"/>
            <a:chOff x="5520158" y="3435366"/>
            <a:chExt cx="540000" cy="540000"/>
          </a:xfrm>
        </p:grpSpPr>
        <p:sp>
          <p:nvSpPr>
            <p:cNvPr id="148" name="Овал 147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Крест 148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0" name="Группа 149"/>
          <p:cNvGrpSpPr/>
          <p:nvPr/>
        </p:nvGrpSpPr>
        <p:grpSpPr>
          <a:xfrm>
            <a:off x="973208" y="4405946"/>
            <a:ext cx="321491" cy="230832"/>
            <a:chOff x="680881" y="3054388"/>
            <a:chExt cx="321491" cy="230832"/>
          </a:xfrm>
        </p:grpSpPr>
        <p:sp>
          <p:nvSpPr>
            <p:cNvPr id="169" name="Овал 168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2" name="TextBox 171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5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2097830" y="1128116"/>
            <a:ext cx="5705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УПРАВЛЕНИЕ РАСХОДАМИ: </a:t>
            </a:r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ГРБС </a:t>
            </a:r>
            <a:endParaRPr lang="ru-RU" b="1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</a:endParaRPr>
          </a:p>
        </p:txBody>
      </p:sp>
      <p:cxnSp>
        <p:nvCxnSpPr>
          <p:cNvPr id="136" name="Соединительная линия уступом 135"/>
          <p:cNvCxnSpPr>
            <a:stCxn id="120" idx="1"/>
            <a:endCxn id="121" idx="3"/>
          </p:cNvCxnSpPr>
          <p:nvPr/>
        </p:nvCxnSpPr>
        <p:spPr>
          <a:xfrm rot="10800000">
            <a:off x="5146916" y="4812520"/>
            <a:ext cx="495888" cy="807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10" name="Группа 109"/>
          <p:cNvGrpSpPr/>
          <p:nvPr/>
        </p:nvGrpSpPr>
        <p:grpSpPr>
          <a:xfrm>
            <a:off x="9816447" y="2669060"/>
            <a:ext cx="1975756" cy="738286"/>
            <a:chOff x="10069722" y="3378189"/>
            <a:chExt cx="1975756" cy="738286"/>
          </a:xfrm>
        </p:grpSpPr>
        <p:sp>
          <p:nvSpPr>
            <p:cNvPr id="113" name="Овал 112"/>
            <p:cNvSpPr/>
            <p:nvPr/>
          </p:nvSpPr>
          <p:spPr>
            <a:xfrm>
              <a:off x="10069722" y="3391112"/>
              <a:ext cx="720000" cy="720000"/>
            </a:xfrm>
            <a:prstGeom prst="ellipse">
              <a:avLst/>
            </a:prstGeom>
            <a:solidFill>
              <a:srgbClr val="215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4" name="Picture 4" descr="loupe, magnifying glass, search, seo, zoom icon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5" t="13910" r="17550" b="17839"/>
            <a:stretch/>
          </p:blipFill>
          <p:spPr bwMode="auto">
            <a:xfrm>
              <a:off x="10136668" y="3378189"/>
              <a:ext cx="642271" cy="738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" name="Прямоугольник 141"/>
            <p:cNvSpPr/>
            <p:nvPr/>
          </p:nvSpPr>
          <p:spPr>
            <a:xfrm>
              <a:off x="10736516" y="3488382"/>
              <a:ext cx="130896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Контроль на непревышение ЛБО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cxnSp>
        <p:nvCxnSpPr>
          <p:cNvPr id="143" name="Соединительная линия уступом 142"/>
          <p:cNvCxnSpPr>
            <a:stCxn id="165" idx="2"/>
            <a:endCxn id="96" idx="0"/>
          </p:cNvCxnSpPr>
          <p:nvPr/>
        </p:nvCxnSpPr>
        <p:spPr>
          <a:xfrm rot="16200000" flipH="1">
            <a:off x="9708318" y="4557323"/>
            <a:ext cx="711021" cy="424807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63" name="Соединительная линия уступом 162"/>
          <p:cNvCxnSpPr>
            <a:stCxn id="114" idx="2"/>
            <a:endCxn id="188" idx="0"/>
          </p:cNvCxnSpPr>
          <p:nvPr/>
        </p:nvCxnSpPr>
        <p:spPr>
          <a:xfrm rot="16200000" flipH="1">
            <a:off x="10153011" y="3458863"/>
            <a:ext cx="456286" cy="353251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64" name="Соединительная линия уступом 163"/>
          <p:cNvCxnSpPr>
            <a:stCxn id="114" idx="2"/>
            <a:endCxn id="165" idx="0"/>
          </p:cNvCxnSpPr>
          <p:nvPr/>
        </p:nvCxnSpPr>
        <p:spPr>
          <a:xfrm rot="5400000">
            <a:off x="9794542" y="3464229"/>
            <a:ext cx="466871" cy="35310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165" name="Picture 2" descr="check icon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1425" y="3874217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7" name="Группа 186"/>
          <p:cNvGrpSpPr/>
          <p:nvPr/>
        </p:nvGrpSpPr>
        <p:grpSpPr>
          <a:xfrm>
            <a:off x="10287780" y="3863632"/>
            <a:ext cx="540000" cy="540000"/>
            <a:chOff x="5520158" y="3435366"/>
            <a:chExt cx="540000" cy="540000"/>
          </a:xfrm>
        </p:grpSpPr>
        <p:sp>
          <p:nvSpPr>
            <p:cNvPr id="188" name="Овал 187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9" name="Крест 188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90" name="Соединительная линия уступом 189"/>
          <p:cNvCxnSpPr>
            <a:stCxn id="188" idx="4"/>
            <a:endCxn id="96" idx="0"/>
          </p:cNvCxnSpPr>
          <p:nvPr/>
        </p:nvCxnSpPr>
        <p:spPr>
          <a:xfrm rot="5400000">
            <a:off x="10056203" y="4623661"/>
            <a:ext cx="721606" cy="281548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91" name="Группа 190"/>
          <p:cNvGrpSpPr/>
          <p:nvPr/>
        </p:nvGrpSpPr>
        <p:grpSpPr>
          <a:xfrm>
            <a:off x="11019131" y="3776109"/>
            <a:ext cx="1164772" cy="1248729"/>
            <a:chOff x="6768041" y="5765756"/>
            <a:chExt cx="1164772" cy="1248729"/>
          </a:xfrm>
        </p:grpSpPr>
        <p:pic>
          <p:nvPicPr>
            <p:cNvPr id="192" name="Picture 2" descr="mail icon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0748" y="5765756"/>
              <a:ext cx="719589" cy="719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3" name="Прямоугольник 192"/>
            <p:cNvSpPr/>
            <p:nvPr/>
          </p:nvSpPr>
          <p:spPr>
            <a:xfrm>
              <a:off x="6768041" y="6460487"/>
              <a:ext cx="11647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Уведомление о превышении ЛБО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cxnSp>
        <p:nvCxnSpPr>
          <p:cNvPr id="194" name="Соединительная линия уступом 193"/>
          <p:cNvCxnSpPr>
            <a:stCxn id="188" idx="6"/>
            <a:endCxn id="192" idx="1"/>
          </p:cNvCxnSpPr>
          <p:nvPr/>
        </p:nvCxnSpPr>
        <p:spPr>
          <a:xfrm>
            <a:off x="10827780" y="4133632"/>
            <a:ext cx="384058" cy="227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95" name="Группа 194"/>
          <p:cNvGrpSpPr/>
          <p:nvPr/>
        </p:nvGrpSpPr>
        <p:grpSpPr>
          <a:xfrm>
            <a:off x="10261325" y="2645909"/>
            <a:ext cx="321491" cy="230832"/>
            <a:chOff x="680881" y="3054388"/>
            <a:chExt cx="321491" cy="230832"/>
          </a:xfrm>
        </p:grpSpPr>
        <p:sp>
          <p:nvSpPr>
            <p:cNvPr id="196" name="Овал 195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5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98" name="Группа 197"/>
          <p:cNvGrpSpPr/>
          <p:nvPr/>
        </p:nvGrpSpPr>
        <p:grpSpPr>
          <a:xfrm>
            <a:off x="11705445" y="3769799"/>
            <a:ext cx="321491" cy="230832"/>
            <a:chOff x="680881" y="3054388"/>
            <a:chExt cx="321491" cy="230832"/>
          </a:xfrm>
        </p:grpSpPr>
        <p:sp>
          <p:nvSpPr>
            <p:cNvPr id="199" name="Овал 198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6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227022" y="1197983"/>
            <a:ext cx="19628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defRPr>
            </a:lvl1pPr>
          </a:lstStyle>
          <a:p>
            <a:pPr algn="r"/>
            <a:r>
              <a:rPr lang="ru-RU" sz="1400" dirty="0">
                <a:solidFill>
                  <a:srgbClr val="4FA6D1"/>
                </a:solidFill>
              </a:rPr>
              <a:t>Оператор Минфин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2093555" y="3678821"/>
            <a:ext cx="19628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defRPr>
            </a:lvl1pPr>
          </a:lstStyle>
          <a:p>
            <a:r>
              <a:rPr lang="ru-RU" sz="1400" dirty="0">
                <a:solidFill>
                  <a:srgbClr val="4FA6D1"/>
                </a:solidFill>
              </a:rPr>
              <a:t>Оператор </a:t>
            </a:r>
            <a:r>
              <a:rPr lang="ru-RU" sz="1400" dirty="0" smtClean="0">
                <a:solidFill>
                  <a:srgbClr val="4FA6D1"/>
                </a:solidFill>
              </a:rPr>
              <a:t>ФК</a:t>
            </a:r>
            <a:endParaRPr lang="ru-RU" sz="1400" dirty="0">
              <a:solidFill>
                <a:srgbClr val="4FA6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37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135577"/>
              </p:ext>
            </p:extLst>
          </p:nvPr>
        </p:nvGraphicFramePr>
        <p:xfrm>
          <a:off x="476739" y="1581770"/>
          <a:ext cx="11234614" cy="429768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95386"/>
                <a:gridCol w="5055137"/>
                <a:gridCol w="3654797"/>
                <a:gridCol w="1929294"/>
              </a:tblGrid>
              <a:tr h="38998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Документ-основания возникновения БО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Правила постановки на учет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предоставления Сведений</a:t>
                      </a:r>
                      <a:r>
                        <a:rPr lang="ru-RU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 БО</a:t>
                      </a:r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34509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Государственный контракт (договор) на поставку товаров, выполнение работ, оказание услуг, сведения о котором не подлежат включению в реестры контрактов в соответствии с законодательством Российской Федерации о контрактной системе в сфере закупок товаров, работ, услуг для обеспечения федеральных нужд, международный договор (соглашение)  (далее - договор), за исключением договоров, указанных в 13 пункте настоящего перечня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Формируется получателем бюджетных </a:t>
                      </a: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 в </a:t>
                      </a: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компоненте ведения бюджетных обязательств ПУР ЭБ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позднее трех рабочих дней со дня заключения контракта (договора)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0140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Приказ об утверждении Штатного расписания с расчетом годового фонда оплаты труда </a:t>
                      </a:r>
                      <a:endParaRPr lang="ru-RU" sz="1200" b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Формируется получателем бюджетных </a:t>
                      </a:r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 в </a:t>
                      </a:r>
                      <a:r>
                        <a:rPr lang="ru-RU" sz="12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компоненте ведения бюджетных обязательств ПУР </a:t>
                      </a:r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ЭБ</a:t>
                      </a:r>
                      <a:endParaRPr lang="ru-RU" sz="120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32410" algn="l"/>
                        </a:tabLst>
                        <a:defRPr/>
                      </a:pPr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позднее трех рабочих дней со дня</a:t>
                      </a:r>
                      <a:r>
                        <a:rPr lang="ru-RU" sz="1200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издания приказа о штатном расписании</a:t>
                      </a:r>
                      <a:endParaRPr lang="ru-RU" sz="120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998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Исполнительный документ (исполнительный лист, судебный приказ) (далее - исполнительный документ)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Формируется получателем бюджетных </a:t>
                      </a: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 в </a:t>
                      </a: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компоненте ведения бюджетных обязательств ПУР </a:t>
                      </a: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ЭБ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срок предоставления информации об</a:t>
                      </a:r>
                      <a:r>
                        <a:rPr lang="ru-RU" sz="1200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источнике задолженности и КБК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3109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Решение налогового органа о взыскании налога, сбора, пеней и штрафов (далее - решение налогового органа)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Формируется получателем бюджетных </a:t>
                      </a: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 в </a:t>
                      </a: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компоненте ведения бюджетных обязательств ПУР </a:t>
                      </a: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ЭБ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срок предоставления информации об</a:t>
                      </a:r>
                      <a:r>
                        <a:rPr lang="ru-RU" sz="1200" kern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источнике задолженности и КБК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519697" y="172334"/>
            <a:ext cx="71288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Правила постановки на учет бюджетных обязательств по иным документам-основаниям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07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Скругленный прямоугольник 108"/>
          <p:cNvSpPr/>
          <p:nvPr/>
        </p:nvSpPr>
        <p:spPr>
          <a:xfrm>
            <a:off x="1230554" y="1563566"/>
            <a:ext cx="5818817" cy="4347557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7922540" y="1546167"/>
            <a:ext cx="3050962" cy="4347557"/>
          </a:xfrm>
          <a:prstGeom prst="roundRect">
            <a:avLst>
              <a:gd name="adj" fmla="val 987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75058" y="136971"/>
            <a:ext cx="8138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</a:rPr>
              <a:t>Постановка на учет бюджетных обязательств 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по иным документам-основаниям, установленным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</a:rPr>
              <a:t>Приказом МФ 127н.</a:t>
            </a:r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3528469" y="1563565"/>
            <a:ext cx="3523725" cy="4347557"/>
          </a:xfrm>
          <a:custGeom>
            <a:avLst/>
            <a:gdLst>
              <a:gd name="connsiteX0" fmla="*/ 0 w 3773048"/>
              <a:gd name="connsiteY0" fmla="*/ 249323 h 4347557"/>
              <a:gd name="connsiteX1" fmla="*/ 249323 w 3773048"/>
              <a:gd name="connsiteY1" fmla="*/ 0 h 4347557"/>
              <a:gd name="connsiteX2" fmla="*/ 3523725 w 3773048"/>
              <a:gd name="connsiteY2" fmla="*/ 0 h 4347557"/>
              <a:gd name="connsiteX3" fmla="*/ 3773048 w 3773048"/>
              <a:gd name="connsiteY3" fmla="*/ 249323 h 4347557"/>
              <a:gd name="connsiteX4" fmla="*/ 3773048 w 3773048"/>
              <a:gd name="connsiteY4" fmla="*/ 4098234 h 4347557"/>
              <a:gd name="connsiteX5" fmla="*/ 3523725 w 3773048"/>
              <a:gd name="connsiteY5" fmla="*/ 4347557 h 4347557"/>
              <a:gd name="connsiteX6" fmla="*/ 249323 w 3773048"/>
              <a:gd name="connsiteY6" fmla="*/ 4347557 h 4347557"/>
              <a:gd name="connsiteX7" fmla="*/ 0 w 3773048"/>
              <a:gd name="connsiteY7" fmla="*/ 4098234 h 4347557"/>
              <a:gd name="connsiteX8" fmla="*/ 0 w 3773048"/>
              <a:gd name="connsiteY8" fmla="*/ 249323 h 4347557"/>
              <a:gd name="connsiteX0" fmla="*/ 0 w 3773048"/>
              <a:gd name="connsiteY0" fmla="*/ 4098234 h 4347557"/>
              <a:gd name="connsiteX1" fmla="*/ 249323 w 3773048"/>
              <a:gd name="connsiteY1" fmla="*/ 0 h 4347557"/>
              <a:gd name="connsiteX2" fmla="*/ 3523725 w 3773048"/>
              <a:gd name="connsiteY2" fmla="*/ 0 h 4347557"/>
              <a:gd name="connsiteX3" fmla="*/ 3773048 w 3773048"/>
              <a:gd name="connsiteY3" fmla="*/ 249323 h 4347557"/>
              <a:gd name="connsiteX4" fmla="*/ 3773048 w 3773048"/>
              <a:gd name="connsiteY4" fmla="*/ 4098234 h 4347557"/>
              <a:gd name="connsiteX5" fmla="*/ 3523725 w 3773048"/>
              <a:gd name="connsiteY5" fmla="*/ 4347557 h 4347557"/>
              <a:gd name="connsiteX6" fmla="*/ 249323 w 3773048"/>
              <a:gd name="connsiteY6" fmla="*/ 4347557 h 4347557"/>
              <a:gd name="connsiteX7" fmla="*/ 0 w 3773048"/>
              <a:gd name="connsiteY7" fmla="*/ 4098234 h 4347557"/>
              <a:gd name="connsiteX0" fmla="*/ 0 w 3523725"/>
              <a:gd name="connsiteY0" fmla="*/ 4347557 h 4347557"/>
              <a:gd name="connsiteX1" fmla="*/ 0 w 3523725"/>
              <a:gd name="connsiteY1" fmla="*/ 0 h 4347557"/>
              <a:gd name="connsiteX2" fmla="*/ 3274402 w 3523725"/>
              <a:gd name="connsiteY2" fmla="*/ 0 h 4347557"/>
              <a:gd name="connsiteX3" fmla="*/ 3523725 w 3523725"/>
              <a:gd name="connsiteY3" fmla="*/ 249323 h 4347557"/>
              <a:gd name="connsiteX4" fmla="*/ 3523725 w 3523725"/>
              <a:gd name="connsiteY4" fmla="*/ 4098234 h 4347557"/>
              <a:gd name="connsiteX5" fmla="*/ 3274402 w 3523725"/>
              <a:gd name="connsiteY5" fmla="*/ 4347557 h 4347557"/>
              <a:gd name="connsiteX6" fmla="*/ 0 w 3523725"/>
              <a:gd name="connsiteY6" fmla="*/ 4347557 h 4347557"/>
              <a:gd name="connsiteX0" fmla="*/ 0 w 3523725"/>
              <a:gd name="connsiteY0" fmla="*/ 4347557 h 4347557"/>
              <a:gd name="connsiteX1" fmla="*/ 0 w 3523725"/>
              <a:gd name="connsiteY1" fmla="*/ 0 h 4347557"/>
              <a:gd name="connsiteX2" fmla="*/ 3274402 w 3523725"/>
              <a:gd name="connsiteY2" fmla="*/ 0 h 4347557"/>
              <a:gd name="connsiteX3" fmla="*/ 3523725 w 3523725"/>
              <a:gd name="connsiteY3" fmla="*/ 249323 h 4347557"/>
              <a:gd name="connsiteX4" fmla="*/ 3523725 w 3523725"/>
              <a:gd name="connsiteY4" fmla="*/ 4098234 h 4347557"/>
              <a:gd name="connsiteX5" fmla="*/ 3274402 w 3523725"/>
              <a:gd name="connsiteY5" fmla="*/ 4347557 h 4347557"/>
              <a:gd name="connsiteX6" fmla="*/ 0 w 3523725"/>
              <a:gd name="connsiteY6" fmla="*/ 4347557 h 4347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23725" h="4347557">
                <a:moveTo>
                  <a:pt x="0" y="4347557"/>
                </a:moveTo>
                <a:lnTo>
                  <a:pt x="0" y="0"/>
                </a:lnTo>
                <a:lnTo>
                  <a:pt x="3274402" y="0"/>
                </a:lnTo>
                <a:cubicBezTo>
                  <a:pt x="3412099" y="0"/>
                  <a:pt x="3523725" y="111626"/>
                  <a:pt x="3523725" y="249323"/>
                </a:cubicBezTo>
                <a:lnTo>
                  <a:pt x="3523725" y="4098234"/>
                </a:lnTo>
                <a:cubicBezTo>
                  <a:pt x="3523725" y="4235931"/>
                  <a:pt x="3412099" y="4347557"/>
                  <a:pt x="3274402" y="4347557"/>
                </a:cubicBezTo>
                <a:lnTo>
                  <a:pt x="0" y="4347557"/>
                </a:lnTo>
                <a:close/>
              </a:path>
            </a:pathLst>
          </a:custGeom>
          <a:solidFill>
            <a:srgbClr val="C8D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1374" y="635635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18</a:t>
            </a:fld>
            <a:endParaRPr lang="ru-RU" altLang="ru-RU" dirty="0"/>
          </a:p>
        </p:txBody>
      </p:sp>
      <p:grpSp>
        <p:nvGrpSpPr>
          <p:cNvPr id="133" name="Группа 132"/>
          <p:cNvGrpSpPr/>
          <p:nvPr/>
        </p:nvGrpSpPr>
        <p:grpSpPr>
          <a:xfrm>
            <a:off x="5085130" y="4371188"/>
            <a:ext cx="1897906" cy="919359"/>
            <a:chOff x="8821145" y="1763189"/>
            <a:chExt cx="1897906" cy="919359"/>
          </a:xfrm>
        </p:grpSpPr>
        <p:sp>
          <p:nvSpPr>
            <p:cNvPr id="137" name="Прямоугольник 136"/>
            <p:cNvSpPr/>
            <p:nvPr/>
          </p:nvSpPr>
          <p:spPr>
            <a:xfrm>
              <a:off x="9701480" y="1913107"/>
              <a:ext cx="1017571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Включение </a:t>
              </a:r>
              <a:r>
                <a:rPr lang="ru-RU" altLang="ru-RU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сведений в </a:t>
              </a:r>
              <a:r>
                <a:rPr lang="ru-RU" altLang="ru-RU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Перечень </a:t>
              </a:r>
              <a:r>
                <a:rPr lang="ru-RU" altLang="ru-RU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БО и ДО</a:t>
              </a:r>
            </a:p>
          </p:txBody>
        </p:sp>
        <p:grpSp>
          <p:nvGrpSpPr>
            <p:cNvPr id="138" name="Группа 137"/>
            <p:cNvGrpSpPr/>
            <p:nvPr/>
          </p:nvGrpSpPr>
          <p:grpSpPr>
            <a:xfrm>
              <a:off x="8821145" y="1763189"/>
              <a:ext cx="899999" cy="900000"/>
              <a:chOff x="2072315" y="3932479"/>
              <a:chExt cx="899999" cy="900000"/>
            </a:xfrm>
          </p:grpSpPr>
          <p:pic>
            <p:nvPicPr>
              <p:cNvPr id="139" name="Picture 16" descr="folder ico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2315" y="3932479"/>
                <a:ext cx="89999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0" name="Плюс 139"/>
              <p:cNvSpPr/>
              <p:nvPr/>
            </p:nvSpPr>
            <p:spPr>
              <a:xfrm>
                <a:off x="2371725" y="4262594"/>
                <a:ext cx="324000" cy="324000"/>
              </a:xfrm>
              <a:prstGeom prst="mathPlus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41" name="TextBox 140"/>
          <p:cNvSpPr txBox="1"/>
          <p:nvPr/>
        </p:nvSpPr>
        <p:spPr>
          <a:xfrm>
            <a:off x="1325229" y="1546167"/>
            <a:ext cx="19539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УПРАВЛЕНИЕ РАСХОДАМИ: ЛК ПБС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158" name="Соединительная линия уступом 157"/>
          <p:cNvCxnSpPr>
            <a:stCxn id="137" idx="3"/>
            <a:endCxn id="81" idx="2"/>
          </p:cNvCxnSpPr>
          <p:nvPr/>
        </p:nvCxnSpPr>
        <p:spPr>
          <a:xfrm flipV="1">
            <a:off x="6983036" y="2796657"/>
            <a:ext cx="1454015" cy="210917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59" name="Соединительная линия уступом 158"/>
          <p:cNvCxnSpPr>
            <a:stCxn id="207" idx="2"/>
            <a:endCxn id="217" idx="1"/>
          </p:cNvCxnSpPr>
          <p:nvPr/>
        </p:nvCxnSpPr>
        <p:spPr>
          <a:xfrm rot="16200000" flipH="1">
            <a:off x="4839079" y="3328436"/>
            <a:ext cx="399520" cy="449143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64" name="Соединительная линия уступом 163"/>
          <p:cNvCxnSpPr>
            <a:stCxn id="217" idx="2"/>
            <a:endCxn id="139" idx="0"/>
          </p:cNvCxnSpPr>
          <p:nvPr/>
        </p:nvCxnSpPr>
        <p:spPr>
          <a:xfrm rot="16200000" flipH="1">
            <a:off x="5360060" y="4196118"/>
            <a:ext cx="348420" cy="1719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65" name="Группа 164"/>
          <p:cNvGrpSpPr/>
          <p:nvPr/>
        </p:nvGrpSpPr>
        <p:grpSpPr>
          <a:xfrm>
            <a:off x="7367444" y="4713466"/>
            <a:ext cx="555096" cy="215444"/>
            <a:chOff x="7609382" y="4021973"/>
            <a:chExt cx="555096" cy="215444"/>
          </a:xfrm>
        </p:grpSpPr>
        <p:sp>
          <p:nvSpPr>
            <p:cNvPr id="166" name="Шестиугольник 165"/>
            <p:cNvSpPr/>
            <p:nvPr/>
          </p:nvSpPr>
          <p:spPr>
            <a:xfrm>
              <a:off x="7654783" y="4033756"/>
              <a:ext cx="452545" cy="198253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7609382" y="4021973"/>
              <a:ext cx="55509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№ </a:t>
              </a:r>
              <a:r>
                <a:rPr lang="ru-RU" sz="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Б</a:t>
              </a:r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О</a:t>
              </a:r>
              <a:endParaRPr lang="ru-RU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68" name="Соединительная линия уступом 167"/>
          <p:cNvCxnSpPr>
            <a:stCxn id="73" idx="1"/>
          </p:cNvCxnSpPr>
          <p:nvPr/>
        </p:nvCxnSpPr>
        <p:spPr>
          <a:xfrm rot="10800000">
            <a:off x="6899565" y="5025304"/>
            <a:ext cx="1612886" cy="314365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69" name="Группа 168"/>
          <p:cNvGrpSpPr/>
          <p:nvPr/>
        </p:nvGrpSpPr>
        <p:grpSpPr>
          <a:xfrm>
            <a:off x="7139416" y="5039079"/>
            <a:ext cx="845826" cy="461665"/>
            <a:chOff x="9188883" y="3939803"/>
            <a:chExt cx="845826" cy="663517"/>
          </a:xfrm>
        </p:grpSpPr>
        <p:sp>
          <p:nvSpPr>
            <p:cNvPr id="170" name="Шестиугольник 169"/>
            <p:cNvSpPr/>
            <p:nvPr/>
          </p:nvSpPr>
          <p:spPr>
            <a:xfrm>
              <a:off x="9193686" y="3996183"/>
              <a:ext cx="832468" cy="595190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9188883" y="3939803"/>
              <a:ext cx="845826" cy="663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Дата постановки на учет</a:t>
              </a:r>
              <a:endParaRPr lang="ru-RU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73" name="Соединительная линия уступом 172"/>
          <p:cNvCxnSpPr>
            <a:stCxn id="207" idx="2"/>
            <a:endCxn id="219" idx="6"/>
          </p:cNvCxnSpPr>
          <p:nvPr/>
        </p:nvCxnSpPr>
        <p:spPr>
          <a:xfrm rot="5400000">
            <a:off x="4380333" y="3315463"/>
            <a:ext cx="396150" cy="471720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74" name="Соединительная линия уступом 173"/>
          <p:cNvCxnSpPr>
            <a:stCxn id="194" idx="3"/>
            <a:endCxn id="206" idx="2"/>
          </p:cNvCxnSpPr>
          <p:nvPr/>
        </p:nvCxnSpPr>
        <p:spPr>
          <a:xfrm>
            <a:off x="3279146" y="3001822"/>
            <a:ext cx="1136257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75" name="Соединительная линия уступом 174"/>
          <p:cNvCxnSpPr>
            <a:stCxn id="219" idx="2"/>
            <a:endCxn id="195" idx="2"/>
          </p:cNvCxnSpPr>
          <p:nvPr/>
        </p:nvCxnSpPr>
        <p:spPr>
          <a:xfrm rot="10800000">
            <a:off x="1810132" y="3488898"/>
            <a:ext cx="1992416" cy="260500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80" name="Группа 179"/>
          <p:cNvGrpSpPr/>
          <p:nvPr/>
        </p:nvGrpSpPr>
        <p:grpSpPr>
          <a:xfrm>
            <a:off x="5728702" y="4337561"/>
            <a:ext cx="321491" cy="230832"/>
            <a:chOff x="680881" y="3054388"/>
            <a:chExt cx="321491" cy="230832"/>
          </a:xfrm>
        </p:grpSpPr>
        <p:sp>
          <p:nvSpPr>
            <p:cNvPr id="181" name="Овал 180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3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89" name="Группа 188"/>
          <p:cNvGrpSpPr/>
          <p:nvPr/>
        </p:nvGrpSpPr>
        <p:grpSpPr>
          <a:xfrm>
            <a:off x="1459840" y="2697487"/>
            <a:ext cx="1819306" cy="791411"/>
            <a:chOff x="2068439" y="1708509"/>
            <a:chExt cx="1819306" cy="791411"/>
          </a:xfrm>
        </p:grpSpPr>
        <p:grpSp>
          <p:nvGrpSpPr>
            <p:cNvPr id="190" name="Группа 189"/>
            <p:cNvGrpSpPr/>
            <p:nvPr/>
          </p:nvGrpSpPr>
          <p:grpSpPr>
            <a:xfrm>
              <a:off x="2068439" y="1799335"/>
              <a:ext cx="1819306" cy="700585"/>
              <a:chOff x="3760046" y="1593669"/>
              <a:chExt cx="1819306" cy="700585"/>
            </a:xfrm>
          </p:grpSpPr>
          <p:sp>
            <p:nvSpPr>
              <p:cNvPr id="194" name="Прямоугольник 193"/>
              <p:cNvSpPr/>
              <p:nvPr/>
            </p:nvSpPr>
            <p:spPr>
              <a:xfrm>
                <a:off x="4404687" y="1607123"/>
                <a:ext cx="11746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altLang="ru-RU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Формирование сведений о БО</a:t>
                </a:r>
                <a:endParaRPr lang="ru-RU" alt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endParaRPr>
              </a:p>
            </p:txBody>
          </p:sp>
          <p:pic>
            <p:nvPicPr>
              <p:cNvPr id="195" name="Picture 6" descr="document icon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0046" y="1593669"/>
                <a:ext cx="700584" cy="7005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91" name="Группа 190"/>
            <p:cNvGrpSpPr/>
            <p:nvPr/>
          </p:nvGrpSpPr>
          <p:grpSpPr>
            <a:xfrm>
              <a:off x="2519303" y="1708509"/>
              <a:ext cx="321491" cy="230832"/>
              <a:chOff x="680881" y="3054388"/>
              <a:chExt cx="321491" cy="230832"/>
            </a:xfrm>
          </p:grpSpPr>
          <p:sp>
            <p:nvSpPr>
              <p:cNvPr id="192" name="Овал 191"/>
              <p:cNvSpPr/>
              <p:nvPr/>
            </p:nvSpPr>
            <p:spPr>
              <a:xfrm>
                <a:off x="714089" y="3087260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3" name="TextBox 192"/>
              <p:cNvSpPr txBox="1"/>
              <p:nvPr/>
            </p:nvSpPr>
            <p:spPr>
              <a:xfrm>
                <a:off x="680881" y="3054388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1</a:t>
                </a:r>
                <a:endPara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99" name="Группа 198"/>
          <p:cNvGrpSpPr/>
          <p:nvPr/>
        </p:nvGrpSpPr>
        <p:grpSpPr>
          <a:xfrm>
            <a:off x="4415403" y="2585622"/>
            <a:ext cx="1994771" cy="778532"/>
            <a:chOff x="6308077" y="1746009"/>
            <a:chExt cx="1994771" cy="778532"/>
          </a:xfrm>
        </p:grpSpPr>
        <p:grpSp>
          <p:nvGrpSpPr>
            <p:cNvPr id="200" name="Группа 199"/>
            <p:cNvGrpSpPr/>
            <p:nvPr/>
          </p:nvGrpSpPr>
          <p:grpSpPr>
            <a:xfrm>
              <a:off x="6308077" y="1775349"/>
              <a:ext cx="1994771" cy="749192"/>
              <a:chOff x="4083336" y="3743246"/>
              <a:chExt cx="1994771" cy="749192"/>
            </a:xfrm>
          </p:grpSpPr>
          <p:grpSp>
            <p:nvGrpSpPr>
              <p:cNvPr id="204" name="Группа 203"/>
              <p:cNvGrpSpPr/>
              <p:nvPr/>
            </p:nvGrpSpPr>
            <p:grpSpPr>
              <a:xfrm>
                <a:off x="4083336" y="3743246"/>
                <a:ext cx="720000" cy="749192"/>
                <a:chOff x="8188517" y="1527710"/>
                <a:chExt cx="720000" cy="749192"/>
              </a:xfrm>
            </p:grpSpPr>
            <p:sp>
              <p:nvSpPr>
                <p:cNvPr id="206" name="Овал 205"/>
                <p:cNvSpPr/>
                <p:nvPr/>
              </p:nvSpPr>
              <p:spPr>
                <a:xfrm>
                  <a:off x="8188517" y="1556902"/>
                  <a:ext cx="720000" cy="720000"/>
                </a:xfrm>
                <a:prstGeom prst="ellipse">
                  <a:avLst/>
                </a:prstGeom>
                <a:solidFill>
                  <a:srgbClr val="215E7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pic>
              <p:nvPicPr>
                <p:cNvPr id="207" name="Picture 4" descr="loupe, magnifying glass, search, seo, zoom icon"/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3075" t="13910" r="17550" b="17839"/>
                <a:stretch/>
              </p:blipFill>
              <p:spPr bwMode="auto">
                <a:xfrm>
                  <a:off x="8266246" y="1527710"/>
                  <a:ext cx="642271" cy="73828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05" name="Прямоугольник 204"/>
              <p:cNvSpPr/>
              <p:nvPr/>
            </p:nvSpPr>
            <p:spPr>
              <a:xfrm>
                <a:off x="4831451" y="3916597"/>
                <a:ext cx="1246656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altLang="ru-RU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Контроль на соответствие </a:t>
                </a:r>
                <a:r>
                  <a:rPr lang="ru-RU" altLang="ru-RU" sz="1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itchFamily="34" charset="0"/>
                  </a:rPr>
                  <a:t>221н</a:t>
                </a:r>
                <a:endParaRPr lang="ru-RU" alt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201" name="Группа 200"/>
            <p:cNvGrpSpPr/>
            <p:nvPr/>
          </p:nvGrpSpPr>
          <p:grpSpPr>
            <a:xfrm>
              <a:off x="6803337" y="1746009"/>
              <a:ext cx="321491" cy="230832"/>
              <a:chOff x="680881" y="3054388"/>
              <a:chExt cx="321491" cy="230832"/>
            </a:xfrm>
          </p:grpSpPr>
          <p:sp>
            <p:nvSpPr>
              <p:cNvPr id="202" name="Овал 201"/>
              <p:cNvSpPr/>
              <p:nvPr/>
            </p:nvSpPr>
            <p:spPr>
              <a:xfrm>
                <a:off x="714089" y="3087260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3" name="TextBox 202"/>
              <p:cNvSpPr txBox="1"/>
              <p:nvPr/>
            </p:nvSpPr>
            <p:spPr>
              <a:xfrm>
                <a:off x="680881" y="3054388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2</a:t>
                </a:r>
                <a:endPara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pic>
        <p:nvPicPr>
          <p:cNvPr id="217" name="Picture 2" descr="check ic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411" y="3482768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8" name="Группа 217"/>
          <p:cNvGrpSpPr/>
          <p:nvPr/>
        </p:nvGrpSpPr>
        <p:grpSpPr>
          <a:xfrm>
            <a:off x="3802548" y="3479398"/>
            <a:ext cx="540000" cy="540000"/>
            <a:chOff x="5520158" y="3435366"/>
            <a:chExt cx="540000" cy="540000"/>
          </a:xfrm>
        </p:grpSpPr>
        <p:sp>
          <p:nvSpPr>
            <p:cNvPr id="219" name="Овал 218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Крест 219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6" name="Группа 175"/>
          <p:cNvGrpSpPr/>
          <p:nvPr/>
        </p:nvGrpSpPr>
        <p:grpSpPr>
          <a:xfrm>
            <a:off x="2677062" y="3641678"/>
            <a:ext cx="841128" cy="215444"/>
            <a:chOff x="7624418" y="4021511"/>
            <a:chExt cx="497946" cy="215444"/>
          </a:xfrm>
        </p:grpSpPr>
        <p:sp>
          <p:nvSpPr>
            <p:cNvPr id="177" name="Шестиугольник 176"/>
            <p:cNvSpPr/>
            <p:nvPr/>
          </p:nvSpPr>
          <p:spPr>
            <a:xfrm>
              <a:off x="7654783" y="4033756"/>
              <a:ext cx="452545" cy="198253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7624418" y="4021511"/>
              <a:ext cx="49794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Протокол</a:t>
              </a:r>
              <a:endParaRPr lang="ru-RU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8512451" y="4979668"/>
            <a:ext cx="1642853" cy="720000"/>
            <a:chOff x="10111377" y="4552140"/>
            <a:chExt cx="1642853" cy="720000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10813367" y="4698565"/>
              <a:ext cx="9408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Отражение БО на л/с</a:t>
              </a:r>
            </a:p>
          </p:txBody>
        </p:sp>
        <p:grpSp>
          <p:nvGrpSpPr>
            <p:cNvPr id="72" name="Группа 71"/>
            <p:cNvGrpSpPr/>
            <p:nvPr/>
          </p:nvGrpSpPr>
          <p:grpSpPr>
            <a:xfrm>
              <a:off x="10111377" y="4552140"/>
              <a:ext cx="719999" cy="720000"/>
              <a:chOff x="7150855" y="5154114"/>
              <a:chExt cx="719999" cy="720000"/>
            </a:xfrm>
          </p:grpSpPr>
          <p:pic>
            <p:nvPicPr>
              <p:cNvPr id="73" name="Picture 36" descr="computer icon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50855" y="5154114"/>
                <a:ext cx="719999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38" descr="arrow, down icon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72079" y="5328365"/>
                <a:ext cx="251999" cy="25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76" name="TextBox 75"/>
          <p:cNvSpPr txBox="1"/>
          <p:nvPr/>
        </p:nvSpPr>
        <p:spPr>
          <a:xfrm>
            <a:off x="7985242" y="1582666"/>
            <a:ext cx="2108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АСФК </a:t>
            </a:r>
            <a:r>
              <a:rPr lang="ru-RU" sz="1400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(контур, в котором ведется л/с)</a:t>
            </a:r>
            <a:endParaRPr lang="ru-RU" sz="1400" b="1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</a:endParaRPr>
          </a:p>
        </p:txBody>
      </p:sp>
      <p:grpSp>
        <p:nvGrpSpPr>
          <p:cNvPr id="77" name="Группа 76"/>
          <p:cNvGrpSpPr/>
          <p:nvPr/>
        </p:nvGrpSpPr>
        <p:grpSpPr>
          <a:xfrm>
            <a:off x="8969047" y="4940345"/>
            <a:ext cx="321491" cy="230832"/>
            <a:chOff x="680881" y="3054388"/>
            <a:chExt cx="321491" cy="230832"/>
          </a:xfrm>
        </p:grpSpPr>
        <p:sp>
          <p:nvSpPr>
            <p:cNvPr id="78" name="Овал 77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6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8437051" y="2423734"/>
            <a:ext cx="1975756" cy="738286"/>
            <a:chOff x="10069722" y="3378189"/>
            <a:chExt cx="1975756" cy="738286"/>
          </a:xfrm>
        </p:grpSpPr>
        <p:sp>
          <p:nvSpPr>
            <p:cNvPr id="81" name="Овал 80"/>
            <p:cNvSpPr/>
            <p:nvPr/>
          </p:nvSpPr>
          <p:spPr>
            <a:xfrm>
              <a:off x="10069722" y="3391112"/>
              <a:ext cx="720000" cy="720000"/>
            </a:xfrm>
            <a:prstGeom prst="ellipse">
              <a:avLst/>
            </a:prstGeom>
            <a:solidFill>
              <a:srgbClr val="215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2" name="Picture 4" descr="loupe, magnifying glass, search, seo, zoom icon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5" t="13910" r="17550" b="17839"/>
            <a:stretch/>
          </p:blipFill>
          <p:spPr bwMode="auto">
            <a:xfrm>
              <a:off x="10136668" y="3378189"/>
              <a:ext cx="642271" cy="738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3" name="Прямоугольник 82"/>
            <p:cNvSpPr/>
            <p:nvPr/>
          </p:nvSpPr>
          <p:spPr>
            <a:xfrm>
              <a:off x="10736516" y="3488382"/>
              <a:ext cx="130896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Контроль на непревышение ЛБО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cxnSp>
        <p:nvCxnSpPr>
          <p:cNvPr id="84" name="Соединительная линия уступом 83"/>
          <p:cNvCxnSpPr>
            <a:stCxn id="87" idx="2"/>
            <a:endCxn id="73" idx="0"/>
          </p:cNvCxnSpPr>
          <p:nvPr/>
        </p:nvCxnSpPr>
        <p:spPr>
          <a:xfrm rot="16200000" flipH="1">
            <a:off x="8241913" y="4349129"/>
            <a:ext cx="810777" cy="45030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85" name="Соединительная линия уступом 84"/>
          <p:cNvCxnSpPr>
            <a:stCxn id="82" idx="2"/>
            <a:endCxn id="89" idx="0"/>
          </p:cNvCxnSpPr>
          <p:nvPr/>
        </p:nvCxnSpPr>
        <p:spPr>
          <a:xfrm rot="16200000" flipH="1">
            <a:off x="8815180" y="3171972"/>
            <a:ext cx="456286" cy="436381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86" name="Соединительная линия уступом 85"/>
          <p:cNvCxnSpPr>
            <a:stCxn id="82" idx="2"/>
            <a:endCxn id="87" idx="0"/>
          </p:cNvCxnSpPr>
          <p:nvPr/>
        </p:nvCxnSpPr>
        <p:spPr>
          <a:xfrm rot="5400000">
            <a:off x="8390207" y="3193964"/>
            <a:ext cx="466871" cy="40298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87" name="Picture 2" descr="check ic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151" y="3628891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8" name="Группа 87"/>
          <p:cNvGrpSpPr/>
          <p:nvPr/>
        </p:nvGrpSpPr>
        <p:grpSpPr>
          <a:xfrm>
            <a:off x="8991514" y="3618306"/>
            <a:ext cx="540000" cy="540000"/>
            <a:chOff x="5520158" y="3435366"/>
            <a:chExt cx="540000" cy="540000"/>
          </a:xfrm>
        </p:grpSpPr>
        <p:sp>
          <p:nvSpPr>
            <p:cNvPr id="89" name="Овал 88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Крест 89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91" name="Соединительная линия уступом 90"/>
          <p:cNvCxnSpPr>
            <a:stCxn id="89" idx="4"/>
            <a:endCxn id="73" idx="0"/>
          </p:cNvCxnSpPr>
          <p:nvPr/>
        </p:nvCxnSpPr>
        <p:spPr>
          <a:xfrm rot="5400000">
            <a:off x="8656302" y="4374456"/>
            <a:ext cx="821362" cy="389063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92" name="Группа 91"/>
          <p:cNvGrpSpPr/>
          <p:nvPr/>
        </p:nvGrpSpPr>
        <p:grpSpPr>
          <a:xfrm>
            <a:off x="9723543" y="3530783"/>
            <a:ext cx="1164772" cy="1248729"/>
            <a:chOff x="6768041" y="5765756"/>
            <a:chExt cx="1164772" cy="1248729"/>
          </a:xfrm>
        </p:grpSpPr>
        <p:pic>
          <p:nvPicPr>
            <p:cNvPr id="93" name="Picture 2" descr="mail icon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0748" y="5765756"/>
              <a:ext cx="719589" cy="719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4" name="Прямоугольник 93"/>
            <p:cNvSpPr/>
            <p:nvPr/>
          </p:nvSpPr>
          <p:spPr>
            <a:xfrm>
              <a:off x="6768041" y="6460487"/>
              <a:ext cx="11647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Уведомление о превышении ЛБО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cxnSp>
        <p:nvCxnSpPr>
          <p:cNvPr id="95" name="Соединительная линия уступом 94"/>
          <p:cNvCxnSpPr>
            <a:stCxn id="89" idx="6"/>
          </p:cNvCxnSpPr>
          <p:nvPr/>
        </p:nvCxnSpPr>
        <p:spPr>
          <a:xfrm>
            <a:off x="9531514" y="3888306"/>
            <a:ext cx="384058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98" name="Группа 97"/>
          <p:cNvGrpSpPr/>
          <p:nvPr/>
        </p:nvGrpSpPr>
        <p:grpSpPr>
          <a:xfrm>
            <a:off x="8859674" y="2408039"/>
            <a:ext cx="321491" cy="230832"/>
            <a:chOff x="680881" y="3054388"/>
            <a:chExt cx="321491" cy="230832"/>
          </a:xfrm>
        </p:grpSpPr>
        <p:sp>
          <p:nvSpPr>
            <p:cNvPr id="99" name="Овал 98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4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10409179" y="3524473"/>
            <a:ext cx="321491" cy="230832"/>
            <a:chOff x="680881" y="3054388"/>
            <a:chExt cx="321491" cy="230832"/>
          </a:xfrm>
        </p:grpSpPr>
        <p:sp>
          <p:nvSpPr>
            <p:cNvPr id="102" name="Овал 101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5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3551687" y="1545161"/>
            <a:ext cx="19539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УПРАВЛЕНИЕ РАСХОДАМИ: ЛК ФК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105" name="Соединительная линия уступом 104"/>
          <p:cNvCxnSpPr>
            <a:stCxn id="139" idx="1"/>
            <a:endCxn id="107" idx="3"/>
          </p:cNvCxnSpPr>
          <p:nvPr/>
        </p:nvCxnSpPr>
        <p:spPr>
          <a:xfrm rot="10800000">
            <a:off x="4479918" y="4821188"/>
            <a:ext cx="605213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06" name="Группа 105"/>
          <p:cNvGrpSpPr/>
          <p:nvPr/>
        </p:nvGrpSpPr>
        <p:grpSpPr>
          <a:xfrm>
            <a:off x="3433343" y="4455978"/>
            <a:ext cx="1450500" cy="1078340"/>
            <a:chOff x="6633763" y="5765756"/>
            <a:chExt cx="1450500" cy="1078340"/>
          </a:xfrm>
        </p:grpSpPr>
        <p:pic>
          <p:nvPicPr>
            <p:cNvPr id="107" name="Picture 2" descr="mail icon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0748" y="5765756"/>
              <a:ext cx="719589" cy="719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" name="Прямоугольник 107"/>
            <p:cNvSpPr/>
            <p:nvPr/>
          </p:nvSpPr>
          <p:spPr>
            <a:xfrm>
              <a:off x="6633763" y="6443986"/>
              <a:ext cx="14505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Извещение об изменении БО</a:t>
              </a:r>
              <a:endParaRPr lang="ru-RU" altLang="ru-RU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endParaRPr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4207154" y="4405690"/>
            <a:ext cx="321491" cy="230832"/>
            <a:chOff x="680881" y="3054388"/>
            <a:chExt cx="321491" cy="230832"/>
          </a:xfrm>
        </p:grpSpPr>
        <p:sp>
          <p:nvSpPr>
            <p:cNvPr id="111" name="Овал 110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7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82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36938"/>
              </p:ext>
            </p:extLst>
          </p:nvPr>
        </p:nvGraphicFramePr>
        <p:xfrm>
          <a:off x="1969478" y="2199199"/>
          <a:ext cx="8831385" cy="13716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68025"/>
                <a:gridCol w="4248213"/>
                <a:gridCol w="2607801"/>
                <a:gridCol w="1507346"/>
              </a:tblGrid>
              <a:tr h="415691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Документ-основания возникновения БО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Правила постановки на учет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предоставления Сведений</a:t>
                      </a:r>
                      <a:r>
                        <a:rPr lang="ru-RU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 БО</a:t>
                      </a:r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3008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Документ, не определенный пунктами 3-12 настоящего перечня, в соответствии с которым возникает бюджетное обязательство получателя средств федерального </a:t>
                      </a: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бюджета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Формируется сотрудником ТОФК в АСФК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Одновременно со сведениями о ДО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519697" y="172334"/>
            <a:ext cx="71288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Правила постановки на учет бюджетных обязательств по иным документам-основаниям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30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5059" y="161926"/>
            <a:ext cx="7128807" cy="608541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Нормативно-правовое регулирование на федеральном уровне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799787" y="6282787"/>
            <a:ext cx="2743200" cy="365125"/>
          </a:xfrm>
        </p:spPr>
        <p:txBody>
          <a:bodyPr/>
          <a:lstStyle/>
          <a:p>
            <a:fld id="{4D397DCB-2821-4486-AA53-086096FD989A}" type="slidenum">
              <a:rPr lang="ru-RU" altLang="ru-RU" smtClean="0">
                <a:latin typeface="Arial" panose="020B0604020202020204" pitchFamily="34" charset="0"/>
              </a:rPr>
              <a:pPr/>
              <a:t>2</a:t>
            </a:fld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35000" y="3026421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84868" y="2995092"/>
            <a:ext cx="2506258" cy="94143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white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Проект приказа МФ РФ</a:t>
            </a:r>
            <a:endParaRPr lang="ru-RU" sz="1400" dirty="0">
              <a:solidFill>
                <a:prstClr val="white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70399" y="2948684"/>
            <a:ext cx="7222067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О внесении изменений в приказ </a:t>
            </a:r>
          </a:p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Министерства финансов Российской Федерации </a:t>
            </a:r>
          </a:p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от 30 ноября 2015 г. №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187н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635000" y="2017912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1684868" y="1798266"/>
            <a:ext cx="2506258" cy="1150417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white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Приказ МФ РФ от 30.12.2015 №221н (в ред. Приказа МФ 29.07.2016 №127н)</a:t>
            </a:r>
            <a:endParaRPr lang="ru-RU" sz="1400" dirty="0">
              <a:solidFill>
                <a:prstClr val="white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470400" y="1936996"/>
            <a:ext cx="7222067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Порядок учета территориальными органами Федерального казначейства бюджетных и денежных обязательств 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635000" y="4017021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1684868" y="3985273"/>
            <a:ext cx="2506258" cy="77682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white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Проект приказа МФ РФ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470400" y="3936105"/>
            <a:ext cx="7222067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Порядок санкционирования оплаты денежных обязательств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cxnSp>
        <p:nvCxnSpPr>
          <p:cNvPr id="69" name="Прямая соединительная линия 68"/>
          <p:cNvCxnSpPr>
            <a:stCxn id="51" idx="6"/>
            <a:endCxn id="52" idx="1"/>
          </p:cNvCxnSpPr>
          <p:nvPr/>
        </p:nvCxnSpPr>
        <p:spPr>
          <a:xfrm flipV="1">
            <a:off x="1386420" y="2373475"/>
            <a:ext cx="298448" cy="10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1386420" y="3383082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1386420" y="4373683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stCxn id="53" idx="1"/>
            <a:endCxn id="52" idx="3"/>
          </p:cNvCxnSpPr>
          <p:nvPr/>
        </p:nvCxnSpPr>
        <p:spPr>
          <a:xfrm flipH="1" flipV="1">
            <a:off x="4191126" y="2373475"/>
            <a:ext cx="279274" cy="10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4191126" y="3372509"/>
            <a:ext cx="27927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H="1">
            <a:off x="4195422" y="4373684"/>
            <a:ext cx="27927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639296" y="4995409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689164" y="4963661"/>
            <a:ext cx="2506258" cy="77682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white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Приказ МФ РФ от 10.10.2008 № </a:t>
            </a:r>
            <a:r>
              <a:rPr lang="ru-RU" sz="1400" dirty="0" smtClean="0">
                <a:solidFill>
                  <a:prstClr val="white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8н</a:t>
            </a:r>
            <a:endParaRPr lang="ru-RU" sz="1400" dirty="0">
              <a:solidFill>
                <a:prstClr val="white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474696" y="4914493"/>
            <a:ext cx="7222067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Порядок </a:t>
            </a:r>
            <a:r>
              <a:rPr lang="ru-RU" sz="16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отражения в заявке на кассовый расход учетного номера денежного обязательства </a:t>
            </a:r>
            <a:endParaRPr lang="ru-RU" sz="1600" dirty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1390716" y="5352071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4199718" y="5352072"/>
            <a:ext cx="27927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723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Скругленный прямоугольник 69"/>
          <p:cNvSpPr/>
          <p:nvPr/>
        </p:nvSpPr>
        <p:spPr>
          <a:xfrm>
            <a:off x="1019925" y="1133399"/>
            <a:ext cx="3292017" cy="5048324"/>
          </a:xfrm>
          <a:prstGeom prst="roundRect">
            <a:avLst>
              <a:gd name="adj" fmla="val 6608"/>
            </a:avLst>
          </a:prstGeom>
          <a:solidFill>
            <a:srgbClr val="C8D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53670" y="21357"/>
            <a:ext cx="81383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Постановка на учет бюджетных обязательств  согласно п. 13 гр. 2 Перечня, установленного Приказом МФ 127н, если денежное обязательство формируется органом Федерального казначейства.</a:t>
            </a:r>
            <a:endParaRPr lang="ru-RU" sz="16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1019925" y="1164567"/>
            <a:ext cx="3435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УПРАВЛЕНИЕ РАСХОДАМИ:                   ЛК ФК</a:t>
            </a:r>
          </a:p>
        </p:txBody>
      </p:sp>
      <p:sp>
        <p:nvSpPr>
          <p:cNvPr id="101" name="Скругленный прямоугольник 100"/>
          <p:cNvSpPr/>
          <p:nvPr/>
        </p:nvSpPr>
        <p:spPr>
          <a:xfrm>
            <a:off x="4993302" y="1133399"/>
            <a:ext cx="5189789" cy="5048324"/>
          </a:xfrm>
          <a:prstGeom prst="roundRect">
            <a:avLst>
              <a:gd name="adj" fmla="val 571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11" name="Соединительная линия уступом 110"/>
          <p:cNvCxnSpPr>
            <a:stCxn id="76" idx="2"/>
            <a:endCxn id="128" idx="3"/>
          </p:cNvCxnSpPr>
          <p:nvPr/>
        </p:nvCxnSpPr>
        <p:spPr>
          <a:xfrm rot="5400000">
            <a:off x="7320378" y="2803579"/>
            <a:ext cx="382087" cy="1982701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12" name="TextBox 111"/>
          <p:cNvSpPr txBox="1"/>
          <p:nvPr/>
        </p:nvSpPr>
        <p:spPr>
          <a:xfrm>
            <a:off x="5089891" y="1168088"/>
            <a:ext cx="1371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АСФК</a:t>
            </a:r>
            <a:endParaRPr lang="ru-RU" sz="1400" b="1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</a:endParaRPr>
          </a:p>
        </p:txBody>
      </p:sp>
      <p:grpSp>
        <p:nvGrpSpPr>
          <p:cNvPr id="114" name="Группа 113"/>
          <p:cNvGrpSpPr/>
          <p:nvPr/>
        </p:nvGrpSpPr>
        <p:grpSpPr>
          <a:xfrm>
            <a:off x="5486398" y="3625973"/>
            <a:ext cx="1472047" cy="1263992"/>
            <a:chOff x="6754807" y="5264617"/>
            <a:chExt cx="1472047" cy="1263992"/>
          </a:xfrm>
        </p:grpSpPr>
        <p:sp>
          <p:nvSpPr>
            <p:cNvPr id="126" name="Прямоугольник 125"/>
            <p:cNvSpPr/>
            <p:nvPr/>
          </p:nvSpPr>
          <p:spPr>
            <a:xfrm>
              <a:off x="6754807" y="5974611"/>
              <a:ext cx="147204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Автоматическое формирование сведений о БО и ДО</a:t>
              </a:r>
              <a:endParaRPr lang="ru-RU" altLang="ru-RU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endParaRPr>
            </a:p>
          </p:txBody>
        </p:sp>
        <p:grpSp>
          <p:nvGrpSpPr>
            <p:cNvPr id="127" name="Группа 126"/>
            <p:cNvGrpSpPr/>
            <p:nvPr/>
          </p:nvGrpSpPr>
          <p:grpSpPr>
            <a:xfrm>
              <a:off x="7068479" y="5264617"/>
              <a:ext cx="720000" cy="720000"/>
              <a:chOff x="4399431" y="1684161"/>
              <a:chExt cx="992094" cy="992095"/>
            </a:xfrm>
          </p:grpSpPr>
          <p:pic>
            <p:nvPicPr>
              <p:cNvPr id="128" name="Picture 8" descr="business, document, dollar, file, finance ico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99431" y="1684161"/>
                <a:ext cx="992094" cy="9920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29" name="Группа 128"/>
              <p:cNvGrpSpPr/>
              <p:nvPr/>
            </p:nvGrpSpPr>
            <p:grpSpPr>
              <a:xfrm>
                <a:off x="4895478" y="2153773"/>
                <a:ext cx="311260" cy="311260"/>
                <a:chOff x="5978738" y="874031"/>
                <a:chExt cx="311260" cy="311260"/>
              </a:xfrm>
            </p:grpSpPr>
            <p:sp>
              <p:nvSpPr>
                <p:cNvPr id="130" name="Овал 129"/>
                <p:cNvSpPr/>
                <p:nvPr/>
              </p:nvSpPr>
              <p:spPr>
                <a:xfrm>
                  <a:off x="5978738" y="904576"/>
                  <a:ext cx="292100" cy="257676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131" name="Picture 22" descr="https://cdn3.iconfinder.com/data/icons/currency-5/154/currency-world-england-ruble-coin-512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0"/>
                          </a14:imgEffect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78738" y="874031"/>
                  <a:ext cx="311260" cy="31126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grpSp>
        <p:nvGrpSpPr>
          <p:cNvPr id="132" name="Группа 131"/>
          <p:cNvGrpSpPr/>
          <p:nvPr/>
        </p:nvGrpSpPr>
        <p:grpSpPr>
          <a:xfrm>
            <a:off x="7407355" y="1266583"/>
            <a:ext cx="1887891" cy="720000"/>
            <a:chOff x="6896394" y="5220167"/>
            <a:chExt cx="1887891" cy="720000"/>
          </a:xfrm>
        </p:grpSpPr>
        <p:sp>
          <p:nvSpPr>
            <p:cNvPr id="133" name="Прямоугольник 132"/>
            <p:cNvSpPr/>
            <p:nvPr/>
          </p:nvSpPr>
          <p:spPr>
            <a:xfrm>
              <a:off x="7550307" y="5381970"/>
              <a:ext cx="1233978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ru-RU" sz="105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Формирование ЗКР</a:t>
              </a:r>
              <a:endParaRPr lang="ru-RU" altLang="ru-RU" sz="105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endParaRPr>
            </a:p>
          </p:txBody>
        </p:sp>
        <p:grpSp>
          <p:nvGrpSpPr>
            <p:cNvPr id="137" name="Группа 136"/>
            <p:cNvGrpSpPr/>
            <p:nvPr/>
          </p:nvGrpSpPr>
          <p:grpSpPr>
            <a:xfrm>
              <a:off x="6896394" y="5220167"/>
              <a:ext cx="720000" cy="720000"/>
              <a:chOff x="4162306" y="1622911"/>
              <a:chExt cx="992094" cy="992095"/>
            </a:xfrm>
          </p:grpSpPr>
          <p:pic>
            <p:nvPicPr>
              <p:cNvPr id="138" name="Picture 8" descr="business, document, dollar, file, finance ico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62306" y="1622911"/>
                <a:ext cx="992094" cy="9920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39" name="Группа 138"/>
              <p:cNvGrpSpPr/>
              <p:nvPr/>
            </p:nvGrpSpPr>
            <p:grpSpPr>
              <a:xfrm>
                <a:off x="4642648" y="2087208"/>
                <a:ext cx="311260" cy="311260"/>
                <a:chOff x="5725908" y="807466"/>
                <a:chExt cx="311260" cy="311260"/>
              </a:xfrm>
            </p:grpSpPr>
            <p:sp>
              <p:nvSpPr>
                <p:cNvPr id="140" name="Овал 139"/>
                <p:cNvSpPr/>
                <p:nvPr/>
              </p:nvSpPr>
              <p:spPr>
                <a:xfrm>
                  <a:off x="5735488" y="835511"/>
                  <a:ext cx="292100" cy="257676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141" name="Picture 22" descr="https://cdn3.iconfinder.com/data/icons/currency-5/154/currency-world-england-ruble-coin-512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0"/>
                          </a14:imgEffect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25908" y="807466"/>
                  <a:ext cx="311260" cy="31126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cxnSp>
        <p:nvCxnSpPr>
          <p:cNvPr id="142" name="Соединительная линия уступом 141"/>
          <p:cNvCxnSpPr>
            <a:stCxn id="138" idx="2"/>
            <a:endCxn id="174" idx="0"/>
          </p:cNvCxnSpPr>
          <p:nvPr/>
        </p:nvCxnSpPr>
        <p:spPr>
          <a:xfrm rot="5400000">
            <a:off x="7585799" y="2165817"/>
            <a:ext cx="360790" cy="232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54" name="Группа 153"/>
          <p:cNvGrpSpPr/>
          <p:nvPr/>
        </p:nvGrpSpPr>
        <p:grpSpPr>
          <a:xfrm>
            <a:off x="1922583" y="3264258"/>
            <a:ext cx="1901158" cy="900000"/>
            <a:chOff x="8821145" y="1763189"/>
            <a:chExt cx="1901158" cy="900000"/>
          </a:xfrm>
        </p:grpSpPr>
        <p:sp>
          <p:nvSpPr>
            <p:cNvPr id="155" name="Прямоугольник 154"/>
            <p:cNvSpPr/>
            <p:nvPr/>
          </p:nvSpPr>
          <p:spPr>
            <a:xfrm>
              <a:off x="9726419" y="1863695"/>
              <a:ext cx="99588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1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Включение </a:t>
              </a:r>
              <a:r>
                <a:rPr lang="ru-RU" altLang="ru-RU" sz="11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сведений в </a:t>
              </a:r>
              <a:r>
                <a:rPr lang="ru-RU" altLang="ru-RU" sz="11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Перечень </a:t>
              </a:r>
              <a:r>
                <a:rPr lang="ru-RU" altLang="ru-RU" sz="11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БО и ДО</a:t>
              </a:r>
            </a:p>
          </p:txBody>
        </p:sp>
        <p:grpSp>
          <p:nvGrpSpPr>
            <p:cNvPr id="156" name="Группа 155"/>
            <p:cNvGrpSpPr/>
            <p:nvPr/>
          </p:nvGrpSpPr>
          <p:grpSpPr>
            <a:xfrm>
              <a:off x="8821145" y="1763189"/>
              <a:ext cx="899999" cy="900000"/>
              <a:chOff x="2072315" y="3932479"/>
              <a:chExt cx="899999" cy="900000"/>
            </a:xfrm>
          </p:grpSpPr>
          <p:pic>
            <p:nvPicPr>
              <p:cNvPr id="157" name="Picture 16" descr="folder icon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2315" y="3932479"/>
                <a:ext cx="89999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8" name="Плюс 157"/>
              <p:cNvSpPr/>
              <p:nvPr/>
            </p:nvSpPr>
            <p:spPr>
              <a:xfrm>
                <a:off x="2371725" y="4262594"/>
                <a:ext cx="324000" cy="324000"/>
              </a:xfrm>
              <a:prstGeom prst="mathPlus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59" name="Группа 158"/>
          <p:cNvGrpSpPr/>
          <p:nvPr/>
        </p:nvGrpSpPr>
        <p:grpSpPr>
          <a:xfrm>
            <a:off x="5862631" y="5294664"/>
            <a:ext cx="1848960" cy="720000"/>
            <a:chOff x="8354265" y="5356532"/>
            <a:chExt cx="1848960" cy="720000"/>
          </a:xfrm>
        </p:grpSpPr>
        <p:sp>
          <p:nvSpPr>
            <p:cNvPr id="160" name="Прямоугольник 159"/>
            <p:cNvSpPr/>
            <p:nvPr/>
          </p:nvSpPr>
          <p:spPr>
            <a:xfrm>
              <a:off x="9074264" y="5516477"/>
              <a:ext cx="112896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ru-RU" sz="1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Отражение сведений о БО и ДО </a:t>
              </a:r>
              <a:r>
                <a: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на л/с</a:t>
              </a:r>
            </a:p>
          </p:txBody>
        </p:sp>
        <p:grpSp>
          <p:nvGrpSpPr>
            <p:cNvPr id="161" name="Группа 160"/>
            <p:cNvGrpSpPr/>
            <p:nvPr/>
          </p:nvGrpSpPr>
          <p:grpSpPr>
            <a:xfrm>
              <a:off x="8354265" y="5356532"/>
              <a:ext cx="719999" cy="720000"/>
              <a:chOff x="7150855" y="5154114"/>
              <a:chExt cx="719999" cy="720000"/>
            </a:xfrm>
          </p:grpSpPr>
          <p:pic>
            <p:nvPicPr>
              <p:cNvPr id="162" name="Picture 36" descr="computer icon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50855" y="5154114"/>
                <a:ext cx="719999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3" name="Picture 38" descr="arrow, down icon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72079" y="5328365"/>
                <a:ext cx="251999" cy="25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cxnSp>
        <p:nvCxnSpPr>
          <p:cNvPr id="164" name="Соединительная линия уступом 163"/>
          <p:cNvCxnSpPr>
            <a:stCxn id="162" idx="1"/>
            <a:endCxn id="155" idx="3"/>
          </p:cNvCxnSpPr>
          <p:nvPr/>
        </p:nvCxnSpPr>
        <p:spPr>
          <a:xfrm rot="10800000">
            <a:off x="3823741" y="3749486"/>
            <a:ext cx="2038890" cy="1905179"/>
          </a:xfrm>
          <a:prstGeom prst="bentConnector3">
            <a:avLst>
              <a:gd name="adj1" fmla="val 58562"/>
            </a:avLst>
          </a:prstGeom>
          <a:ln w="38100">
            <a:solidFill>
              <a:schemeClr val="accent5"/>
            </a:solidFill>
            <a:headEnd type="none"/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66" name="Группа 165"/>
          <p:cNvGrpSpPr/>
          <p:nvPr/>
        </p:nvGrpSpPr>
        <p:grpSpPr>
          <a:xfrm>
            <a:off x="6338000" y="5216398"/>
            <a:ext cx="321491" cy="230832"/>
            <a:chOff x="680881" y="3054388"/>
            <a:chExt cx="321491" cy="230832"/>
          </a:xfrm>
        </p:grpSpPr>
        <p:sp>
          <p:nvSpPr>
            <p:cNvPr id="167" name="Овал 166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4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69" name="Группа 168"/>
          <p:cNvGrpSpPr/>
          <p:nvPr/>
        </p:nvGrpSpPr>
        <p:grpSpPr>
          <a:xfrm>
            <a:off x="7405033" y="2319931"/>
            <a:ext cx="1915845" cy="747442"/>
            <a:chOff x="9985209" y="2673338"/>
            <a:chExt cx="1915845" cy="747442"/>
          </a:xfrm>
        </p:grpSpPr>
        <p:grpSp>
          <p:nvGrpSpPr>
            <p:cNvPr id="170" name="Группа 169"/>
            <p:cNvGrpSpPr/>
            <p:nvPr/>
          </p:nvGrpSpPr>
          <p:grpSpPr>
            <a:xfrm>
              <a:off x="9985209" y="2700780"/>
              <a:ext cx="1915845" cy="720000"/>
              <a:chOff x="10054482" y="3391112"/>
              <a:chExt cx="1915845" cy="720000"/>
            </a:xfrm>
          </p:grpSpPr>
          <p:sp>
            <p:nvSpPr>
              <p:cNvPr id="174" name="Овал 173"/>
              <p:cNvSpPr/>
              <p:nvPr/>
            </p:nvSpPr>
            <p:spPr>
              <a:xfrm>
                <a:off x="10054482" y="3391112"/>
                <a:ext cx="720000" cy="720000"/>
              </a:xfrm>
              <a:prstGeom prst="ellipse">
                <a:avLst/>
              </a:prstGeom>
              <a:solidFill>
                <a:srgbClr val="215E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175" name="Picture 4" descr="loupe, magnifying glass, search, seo, zoom icon"/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075" t="13910" r="17550" b="17839"/>
              <a:stretch/>
            </p:blipFill>
            <p:spPr bwMode="auto">
              <a:xfrm>
                <a:off x="10144981" y="3429208"/>
                <a:ext cx="576191" cy="6623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6" name="Прямоугольник 175"/>
              <p:cNvSpPr/>
              <p:nvPr/>
            </p:nvSpPr>
            <p:spPr>
              <a:xfrm>
                <a:off x="10736515" y="3485787"/>
                <a:ext cx="1233812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altLang="ru-RU" sz="10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itchFamily="34" charset="0"/>
                  </a:rPr>
                  <a:t>Контроль ЗКР в соответствии с 87н</a:t>
                </a:r>
                <a:endPara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71" name="Группа 170"/>
            <p:cNvGrpSpPr/>
            <p:nvPr/>
          </p:nvGrpSpPr>
          <p:grpSpPr>
            <a:xfrm>
              <a:off x="10479023" y="2673338"/>
              <a:ext cx="321491" cy="230832"/>
              <a:chOff x="680881" y="3054388"/>
              <a:chExt cx="321491" cy="230832"/>
            </a:xfrm>
          </p:grpSpPr>
          <p:sp>
            <p:nvSpPr>
              <p:cNvPr id="172" name="Овал 171"/>
              <p:cNvSpPr/>
              <p:nvPr/>
            </p:nvSpPr>
            <p:spPr>
              <a:xfrm>
                <a:off x="714089" y="3087260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73" name="TextBox 172"/>
              <p:cNvSpPr txBox="1"/>
              <p:nvPr/>
            </p:nvSpPr>
            <p:spPr>
              <a:xfrm>
                <a:off x="680881" y="3054388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2</a:t>
                </a:r>
                <a:endParaRPr lang="ru-RU" sz="1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77" name="Группа 176"/>
          <p:cNvGrpSpPr/>
          <p:nvPr/>
        </p:nvGrpSpPr>
        <p:grpSpPr>
          <a:xfrm>
            <a:off x="7892209" y="1262348"/>
            <a:ext cx="321491" cy="230832"/>
            <a:chOff x="680881" y="3054388"/>
            <a:chExt cx="321491" cy="230832"/>
          </a:xfrm>
        </p:grpSpPr>
        <p:sp>
          <p:nvSpPr>
            <p:cNvPr id="178" name="Овал 177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1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83" name="Группа 182"/>
          <p:cNvGrpSpPr/>
          <p:nvPr/>
        </p:nvGrpSpPr>
        <p:grpSpPr>
          <a:xfrm>
            <a:off x="6319918" y="3594373"/>
            <a:ext cx="321491" cy="230832"/>
            <a:chOff x="680881" y="3054388"/>
            <a:chExt cx="321491" cy="230832"/>
          </a:xfrm>
        </p:grpSpPr>
        <p:sp>
          <p:nvSpPr>
            <p:cNvPr id="184" name="Овал 183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3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86" name="Группа 185"/>
          <p:cNvGrpSpPr/>
          <p:nvPr/>
        </p:nvGrpSpPr>
        <p:grpSpPr>
          <a:xfrm>
            <a:off x="8898333" y="3590302"/>
            <a:ext cx="1002965" cy="1189904"/>
            <a:chOff x="9947460" y="3249140"/>
            <a:chExt cx="1002965" cy="1189904"/>
          </a:xfrm>
        </p:grpSpPr>
        <p:grpSp>
          <p:nvGrpSpPr>
            <p:cNvPr id="187" name="Группа 186"/>
            <p:cNvGrpSpPr/>
            <p:nvPr/>
          </p:nvGrpSpPr>
          <p:grpSpPr>
            <a:xfrm>
              <a:off x="9947460" y="3281292"/>
              <a:ext cx="1002965" cy="1157752"/>
              <a:chOff x="9947460" y="3281292"/>
              <a:chExt cx="1002965" cy="1157752"/>
            </a:xfrm>
          </p:grpSpPr>
          <p:pic>
            <p:nvPicPr>
              <p:cNvPr id="191" name="Picture 2" descr="money icon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01639" y="3281292"/>
                <a:ext cx="731285" cy="7312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92" name="Прямоугольник 191"/>
              <p:cNvSpPr/>
              <p:nvPr/>
            </p:nvSpPr>
            <p:spPr>
              <a:xfrm>
                <a:off x="9947460" y="4023546"/>
                <a:ext cx="1002965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altLang="ru-RU" sz="10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itchFamily="34" charset="0"/>
                  </a:rPr>
                  <a:t>Проведение платежа</a:t>
                </a:r>
                <a:endPara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88" name="Группа 187"/>
            <p:cNvGrpSpPr/>
            <p:nvPr/>
          </p:nvGrpSpPr>
          <p:grpSpPr>
            <a:xfrm>
              <a:off x="10510921" y="3249140"/>
              <a:ext cx="321491" cy="230832"/>
              <a:chOff x="687142" y="3054388"/>
              <a:chExt cx="321491" cy="230832"/>
            </a:xfrm>
          </p:grpSpPr>
          <p:sp>
            <p:nvSpPr>
              <p:cNvPr id="189" name="Овал 188"/>
              <p:cNvSpPr/>
              <p:nvPr/>
            </p:nvSpPr>
            <p:spPr>
              <a:xfrm>
                <a:off x="714089" y="3087260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90" name="TextBox 189"/>
              <p:cNvSpPr txBox="1"/>
              <p:nvPr/>
            </p:nvSpPr>
            <p:spPr>
              <a:xfrm>
                <a:off x="687142" y="3054388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3</a:t>
                </a:r>
                <a:endParaRPr lang="ru-RU" sz="1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cxnSp>
        <p:nvCxnSpPr>
          <p:cNvPr id="193" name="Соединительная линия уступом 192"/>
          <p:cNvCxnSpPr>
            <a:stCxn id="191" idx="1"/>
            <a:endCxn id="76" idx="2"/>
          </p:cNvCxnSpPr>
          <p:nvPr/>
        </p:nvCxnSpPr>
        <p:spPr>
          <a:xfrm rot="10800000">
            <a:off x="8502772" y="3603887"/>
            <a:ext cx="449741" cy="384211"/>
          </a:xfrm>
          <a:prstGeom prst="bentConnector2">
            <a:avLst/>
          </a:prstGeom>
          <a:ln w="38100">
            <a:solidFill>
              <a:schemeClr val="accent5"/>
            </a:solidFill>
            <a:headEnd type="triangle"/>
            <a:tailEnd type="non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94" name="Группа 193"/>
          <p:cNvGrpSpPr/>
          <p:nvPr/>
        </p:nvGrpSpPr>
        <p:grpSpPr>
          <a:xfrm>
            <a:off x="2472568" y="3172878"/>
            <a:ext cx="321491" cy="230832"/>
            <a:chOff x="680881" y="3054388"/>
            <a:chExt cx="321491" cy="230832"/>
          </a:xfrm>
        </p:grpSpPr>
        <p:sp>
          <p:nvSpPr>
            <p:cNvPr id="195" name="Овал 194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5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208" name="Соединительная линия уступом 207"/>
          <p:cNvCxnSpPr>
            <a:stCxn id="126" idx="2"/>
            <a:endCxn id="162" idx="0"/>
          </p:cNvCxnSpPr>
          <p:nvPr/>
        </p:nvCxnSpPr>
        <p:spPr>
          <a:xfrm rot="16200000" flipH="1">
            <a:off x="6020177" y="5092209"/>
            <a:ext cx="404699" cy="209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7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1374" y="635635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20</a:t>
            </a:fld>
            <a:endParaRPr lang="ru-RU" altLang="ru-RU" dirty="0"/>
          </a:p>
        </p:txBody>
      </p:sp>
      <p:cxnSp>
        <p:nvCxnSpPr>
          <p:cNvPr id="74" name="Соединительная линия уступом 73"/>
          <p:cNvCxnSpPr>
            <a:stCxn id="175" idx="2"/>
            <a:endCxn id="76" idx="1"/>
          </p:cNvCxnSpPr>
          <p:nvPr/>
        </p:nvCxnSpPr>
        <p:spPr>
          <a:xfrm rot="16200000" flipH="1">
            <a:off x="7865155" y="2966269"/>
            <a:ext cx="286089" cy="449143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75" name="Соединительная линия уступом 74"/>
          <p:cNvCxnSpPr>
            <a:stCxn id="175" idx="2"/>
            <a:endCxn id="78" idx="6"/>
          </p:cNvCxnSpPr>
          <p:nvPr/>
        </p:nvCxnSpPr>
        <p:spPr>
          <a:xfrm rot="5400000">
            <a:off x="7406409" y="2953296"/>
            <a:ext cx="282719" cy="471720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76" name="Picture 2" descr="check ico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771" y="3063886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7" name="Группа 76"/>
          <p:cNvGrpSpPr/>
          <p:nvPr/>
        </p:nvGrpSpPr>
        <p:grpSpPr>
          <a:xfrm>
            <a:off x="6771908" y="3060516"/>
            <a:ext cx="540000" cy="540000"/>
            <a:chOff x="5520158" y="3435366"/>
            <a:chExt cx="540000" cy="540000"/>
          </a:xfrm>
        </p:grpSpPr>
        <p:sp>
          <p:nvSpPr>
            <p:cNvPr id="78" name="Овал 77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Крест 78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88" name="Соединительная линия уступом 87"/>
          <p:cNvCxnSpPr>
            <a:stCxn id="78" idx="0"/>
            <a:endCxn id="138" idx="1"/>
          </p:cNvCxnSpPr>
          <p:nvPr/>
        </p:nvCxnSpPr>
        <p:spPr>
          <a:xfrm rot="5400000" flipH="1" flipV="1">
            <a:off x="6507665" y="2160827"/>
            <a:ext cx="1433933" cy="365447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55861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97DCB-2821-4486-AA53-086096FD989A}" type="slidenum">
              <a:rPr lang="ru-RU" altLang="ru-RU" smtClean="0"/>
              <a:pPr/>
              <a:t>21</a:t>
            </a:fld>
            <a:endParaRPr lang="ru-RU" alt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17188" y="2193069"/>
            <a:ext cx="87083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Изменения в порядке учета денежных обязательств</a:t>
            </a:r>
          </a:p>
        </p:txBody>
      </p:sp>
    </p:spTree>
    <p:extLst>
      <p:ext uri="{BB962C8B-B14F-4D97-AF65-F5344CB8AC3E}">
        <p14:creationId xmlns:p14="http://schemas.microsoft.com/office/powerpoint/2010/main" val="289844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97DCB-2821-4486-AA53-086096FD989A}" type="slidenum">
              <a:rPr lang="ru-RU" altLang="ru-RU" smtClean="0"/>
              <a:pPr/>
              <a:t>22</a:t>
            </a:fld>
            <a:endParaRPr lang="ru-RU" alt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111259"/>
              </p:ext>
            </p:extLst>
          </p:nvPr>
        </p:nvGraphicFramePr>
        <p:xfrm>
          <a:off x="963246" y="1137871"/>
          <a:ext cx="10849707" cy="14681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472962"/>
                <a:gridCol w="3472962"/>
                <a:gridCol w="3903783"/>
              </a:tblGrid>
              <a:tr h="370840"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01.01.2017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после 01.01.2017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Сведений о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денежных обязательствах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Сведения о ДО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учитываются в бухгалтерском учете ПБС и не предоставляются в ФК</a:t>
                      </a:r>
                      <a:endPara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Сведения о денежном обязательстве формируются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ПБС и предоставляются в ФК (в отдельных случаях формируются ФК)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 сведений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 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дня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день</a:t>
                      </a:r>
                    </a:p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335059" y="173649"/>
            <a:ext cx="7921418" cy="608541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Изменения</a:t>
            </a:r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в порядке учета денежных обязательств с 01.01.2017 года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899090706"/>
              </p:ext>
            </p:extLst>
          </p:nvPr>
        </p:nvGraphicFramePr>
        <p:xfrm>
          <a:off x="953477" y="2758831"/>
          <a:ext cx="10687538" cy="381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449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31"/>
          <p:cNvSpPr>
            <a:spLocks noGrp="1"/>
          </p:cNvSpPr>
          <p:nvPr>
            <p:ph type="title"/>
          </p:nvPr>
        </p:nvSpPr>
        <p:spPr>
          <a:xfrm>
            <a:off x="4161692" y="365126"/>
            <a:ext cx="7192107" cy="584443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Изменения в форме денежного обязательства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505" y="2095187"/>
            <a:ext cx="217170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 smtClean="0">
              <a:latin typeface="Arial" panose="020B0604020202020204" pitchFamily="34" charset="0"/>
            </a:endParaRPr>
          </a:p>
          <a:p>
            <a:pPr marL="171450" indent="-171450">
              <a:buBlip>
                <a:blip r:embed="rId3"/>
              </a:buBlip>
            </a:pPr>
            <a:r>
              <a:rPr lang="ru-RU" sz="1200" b="1" dirty="0" smtClean="0">
                <a:latin typeface="Arial" panose="020B0604020202020204" pitchFamily="34" charset="0"/>
              </a:rPr>
              <a:t>Реквизиты документа-основания для постановки на учет бюджетного обязательства</a:t>
            </a:r>
          </a:p>
          <a:p>
            <a:endParaRPr lang="ru-RU" sz="1200" b="1" dirty="0" smtClean="0">
              <a:latin typeface="Arial" panose="020B0604020202020204" pitchFamily="34" charset="0"/>
            </a:endParaRPr>
          </a:p>
          <a:p>
            <a:pPr marL="171450" indent="-171450">
              <a:buBlip>
                <a:blip r:embed="rId3"/>
              </a:buBlip>
            </a:pPr>
            <a:r>
              <a:rPr lang="ru-RU" sz="1200" b="1" dirty="0" smtClean="0">
                <a:latin typeface="Arial" panose="020B0604020202020204" pitchFamily="34" charset="0"/>
              </a:rPr>
              <a:t>Реквизиты контрагента/взыскателя по исполнительному документу/решению налогового органа</a:t>
            </a:r>
            <a:endParaRPr lang="ru-RU" sz="1200" b="1" dirty="0">
              <a:latin typeface="Arial" panose="020B0604020202020204" pitchFamily="34" charset="0"/>
            </a:endParaRPr>
          </a:p>
          <a:p>
            <a:endParaRPr lang="ru-RU" sz="1200" dirty="0" smtClean="0">
              <a:latin typeface="Arial" panose="020B0604020202020204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450592"/>
              </p:ext>
            </p:extLst>
          </p:nvPr>
        </p:nvGraphicFramePr>
        <p:xfrm>
          <a:off x="2590801" y="855663"/>
          <a:ext cx="8639908" cy="5709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Лист" r:id="rId4" imgW="6010343" imgH="5143500" progId="Excel.Sheet.8">
                  <p:embed/>
                </p:oleObj>
              </mc:Choice>
              <mc:Fallback>
                <p:oleObj name="Лист" r:id="rId4" imgW="6010343" imgH="51435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90801" y="855663"/>
                        <a:ext cx="8639908" cy="5709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1590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1374" y="635635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24</a:t>
            </a:fld>
            <a:endParaRPr lang="ru-RU" altLang="ru-RU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1643972" y="964276"/>
            <a:ext cx="6953872" cy="5276966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643972" y="2522969"/>
            <a:ext cx="6945317" cy="3718273"/>
          </a:xfrm>
          <a:custGeom>
            <a:avLst/>
            <a:gdLst>
              <a:gd name="connsiteX0" fmla="*/ 0 w 8041349"/>
              <a:gd name="connsiteY0" fmla="*/ 199423 h 3017907"/>
              <a:gd name="connsiteX1" fmla="*/ 199423 w 8041349"/>
              <a:gd name="connsiteY1" fmla="*/ 0 h 3017907"/>
              <a:gd name="connsiteX2" fmla="*/ 7841926 w 8041349"/>
              <a:gd name="connsiteY2" fmla="*/ 0 h 3017907"/>
              <a:gd name="connsiteX3" fmla="*/ 8041349 w 8041349"/>
              <a:gd name="connsiteY3" fmla="*/ 199423 h 3017907"/>
              <a:gd name="connsiteX4" fmla="*/ 8041349 w 8041349"/>
              <a:gd name="connsiteY4" fmla="*/ 2818484 h 3017907"/>
              <a:gd name="connsiteX5" fmla="*/ 7841926 w 8041349"/>
              <a:gd name="connsiteY5" fmla="*/ 3017907 h 3017907"/>
              <a:gd name="connsiteX6" fmla="*/ 199423 w 8041349"/>
              <a:gd name="connsiteY6" fmla="*/ 3017907 h 3017907"/>
              <a:gd name="connsiteX7" fmla="*/ 0 w 8041349"/>
              <a:gd name="connsiteY7" fmla="*/ 2818484 h 3017907"/>
              <a:gd name="connsiteX8" fmla="*/ 0 w 8041349"/>
              <a:gd name="connsiteY8" fmla="*/ 199423 h 3017907"/>
              <a:gd name="connsiteX0" fmla="*/ 0 w 8041349"/>
              <a:gd name="connsiteY0" fmla="*/ 276821 h 3095305"/>
              <a:gd name="connsiteX1" fmla="*/ 7841926 w 8041349"/>
              <a:gd name="connsiteY1" fmla="*/ 77398 h 3095305"/>
              <a:gd name="connsiteX2" fmla="*/ 8041349 w 8041349"/>
              <a:gd name="connsiteY2" fmla="*/ 276821 h 3095305"/>
              <a:gd name="connsiteX3" fmla="*/ 8041349 w 8041349"/>
              <a:gd name="connsiteY3" fmla="*/ 2895882 h 3095305"/>
              <a:gd name="connsiteX4" fmla="*/ 7841926 w 8041349"/>
              <a:gd name="connsiteY4" fmla="*/ 3095305 h 3095305"/>
              <a:gd name="connsiteX5" fmla="*/ 199423 w 8041349"/>
              <a:gd name="connsiteY5" fmla="*/ 3095305 h 3095305"/>
              <a:gd name="connsiteX6" fmla="*/ 0 w 8041349"/>
              <a:gd name="connsiteY6" fmla="*/ 2895882 h 3095305"/>
              <a:gd name="connsiteX7" fmla="*/ 0 w 8041349"/>
              <a:gd name="connsiteY7" fmla="*/ 276821 h 3095305"/>
              <a:gd name="connsiteX0" fmla="*/ 0 w 8041349"/>
              <a:gd name="connsiteY0" fmla="*/ 0 h 2818484"/>
              <a:gd name="connsiteX1" fmla="*/ 8041349 w 8041349"/>
              <a:gd name="connsiteY1" fmla="*/ 0 h 2818484"/>
              <a:gd name="connsiteX2" fmla="*/ 8041349 w 8041349"/>
              <a:gd name="connsiteY2" fmla="*/ 2619061 h 2818484"/>
              <a:gd name="connsiteX3" fmla="*/ 7841926 w 8041349"/>
              <a:gd name="connsiteY3" fmla="*/ 2818484 h 2818484"/>
              <a:gd name="connsiteX4" fmla="*/ 199423 w 8041349"/>
              <a:gd name="connsiteY4" fmla="*/ 2818484 h 2818484"/>
              <a:gd name="connsiteX5" fmla="*/ 0 w 8041349"/>
              <a:gd name="connsiteY5" fmla="*/ 2619061 h 2818484"/>
              <a:gd name="connsiteX6" fmla="*/ 0 w 8041349"/>
              <a:gd name="connsiteY6" fmla="*/ 0 h 2818484"/>
              <a:gd name="connsiteX0" fmla="*/ 0 w 8041349"/>
              <a:gd name="connsiteY0" fmla="*/ 0 h 2818484"/>
              <a:gd name="connsiteX1" fmla="*/ 8041349 w 8041349"/>
              <a:gd name="connsiteY1" fmla="*/ 0 h 2818484"/>
              <a:gd name="connsiteX2" fmla="*/ 8041349 w 8041349"/>
              <a:gd name="connsiteY2" fmla="*/ 2619061 h 2818484"/>
              <a:gd name="connsiteX3" fmla="*/ 7841926 w 8041349"/>
              <a:gd name="connsiteY3" fmla="*/ 2818484 h 2818484"/>
              <a:gd name="connsiteX4" fmla="*/ 199423 w 8041349"/>
              <a:gd name="connsiteY4" fmla="*/ 2818484 h 2818484"/>
              <a:gd name="connsiteX5" fmla="*/ 0 w 8041349"/>
              <a:gd name="connsiteY5" fmla="*/ 2619061 h 2818484"/>
              <a:gd name="connsiteX6" fmla="*/ 0 w 8041349"/>
              <a:gd name="connsiteY6" fmla="*/ 0 h 281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41349" h="2818484">
                <a:moveTo>
                  <a:pt x="0" y="0"/>
                </a:moveTo>
                <a:lnTo>
                  <a:pt x="8041349" y="0"/>
                </a:lnTo>
                <a:lnTo>
                  <a:pt x="8041349" y="2619061"/>
                </a:lnTo>
                <a:cubicBezTo>
                  <a:pt x="8041349" y="2729199"/>
                  <a:pt x="7952064" y="2818484"/>
                  <a:pt x="7841926" y="2818484"/>
                </a:cubicBezTo>
                <a:lnTo>
                  <a:pt x="199423" y="2818484"/>
                </a:lnTo>
                <a:cubicBezTo>
                  <a:pt x="89285" y="2818484"/>
                  <a:pt x="0" y="2729199"/>
                  <a:pt x="0" y="2619061"/>
                </a:cubicBezTo>
                <a:lnTo>
                  <a:pt x="0" y="0"/>
                </a:lnTo>
                <a:close/>
              </a:path>
            </a:pathLst>
          </a:custGeom>
          <a:solidFill>
            <a:srgbClr val="C8D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96519" y="49932"/>
            <a:ext cx="7843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Постановка на учет денежных обязательств, в случаях установленных Приказом МФ 127н пункта 25 абзацами 3,4,5*</a:t>
            </a:r>
            <a:endParaRPr lang="ru-RU" b="1" dirty="0">
              <a:solidFill>
                <a:srgbClr val="4FA6D1"/>
              </a:solidFill>
              <a:latin typeface="Arial" panose="020B0604020202020204" pitchFamily="34" charset="0"/>
            </a:endParaRPr>
          </a:p>
        </p:txBody>
      </p:sp>
      <p:cxnSp>
        <p:nvCxnSpPr>
          <p:cNvPr id="144" name="Соединительная линия уступом 143"/>
          <p:cNvCxnSpPr>
            <a:endCxn id="161" idx="0"/>
          </p:cNvCxnSpPr>
          <p:nvPr/>
        </p:nvCxnSpPr>
        <p:spPr>
          <a:xfrm rot="16200000" flipH="1">
            <a:off x="4456773" y="2710274"/>
            <a:ext cx="1110237" cy="1565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70" name="TextBox 169"/>
          <p:cNvSpPr txBox="1"/>
          <p:nvPr/>
        </p:nvSpPr>
        <p:spPr>
          <a:xfrm>
            <a:off x="1687466" y="1042931"/>
            <a:ext cx="4385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УПРАВЛЕНИЕ РАСХОДАМИ: ЛК ПБС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1643972" y="2554456"/>
            <a:ext cx="20112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УПРАВЛЕНИЕ РАСХОДАМИ: ЛК ФК</a:t>
            </a:r>
          </a:p>
        </p:txBody>
      </p:sp>
      <p:cxnSp>
        <p:nvCxnSpPr>
          <p:cNvPr id="101" name="Соединительная линия уступом 100"/>
          <p:cNvCxnSpPr>
            <a:endCxn id="181" idx="0"/>
          </p:cNvCxnSpPr>
          <p:nvPr/>
        </p:nvCxnSpPr>
        <p:spPr>
          <a:xfrm>
            <a:off x="5029142" y="5209921"/>
            <a:ext cx="0" cy="18000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27" name="Прямоугольник 126"/>
          <p:cNvSpPr/>
          <p:nvPr/>
        </p:nvSpPr>
        <p:spPr>
          <a:xfrm>
            <a:off x="2564712" y="1606386"/>
            <a:ext cx="13926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rPr>
              <a:t>Формирование </a:t>
            </a:r>
            <a:r>
              <a:rPr lang="ru-RU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rPr>
              <a:t>сведений о </a:t>
            </a:r>
            <a:r>
              <a:rPr lang="ru-RU" sz="1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rPr>
              <a:t>ДО на основании БО</a:t>
            </a:r>
            <a:endParaRPr lang="ru-RU" sz="10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</a:endParaRPr>
          </a:p>
        </p:txBody>
      </p:sp>
      <p:grpSp>
        <p:nvGrpSpPr>
          <p:cNvPr id="151" name="Группа 150"/>
          <p:cNvGrpSpPr/>
          <p:nvPr/>
        </p:nvGrpSpPr>
        <p:grpSpPr>
          <a:xfrm>
            <a:off x="4647993" y="3252638"/>
            <a:ext cx="2111089" cy="751824"/>
            <a:chOff x="4083336" y="3772438"/>
            <a:chExt cx="2111089" cy="751824"/>
          </a:xfrm>
        </p:grpSpPr>
        <p:grpSp>
          <p:nvGrpSpPr>
            <p:cNvPr id="157" name="Группа 156"/>
            <p:cNvGrpSpPr/>
            <p:nvPr/>
          </p:nvGrpSpPr>
          <p:grpSpPr>
            <a:xfrm>
              <a:off x="4083336" y="3772438"/>
              <a:ext cx="720000" cy="751824"/>
              <a:chOff x="8188517" y="1556902"/>
              <a:chExt cx="720000" cy="751824"/>
            </a:xfrm>
          </p:grpSpPr>
          <p:sp>
            <p:nvSpPr>
              <p:cNvPr id="160" name="Овал 159"/>
              <p:cNvSpPr/>
              <p:nvPr/>
            </p:nvSpPr>
            <p:spPr>
              <a:xfrm>
                <a:off x="8188517" y="1556902"/>
                <a:ext cx="720000" cy="720000"/>
              </a:xfrm>
              <a:prstGeom prst="ellipse">
                <a:avLst/>
              </a:prstGeom>
              <a:solidFill>
                <a:srgbClr val="215E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161" name="Picture 4" descr="loupe, magnifying glass, search, seo, zoom icon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075" t="13910" r="17550" b="17839"/>
              <a:stretch/>
            </p:blipFill>
            <p:spPr bwMode="auto">
              <a:xfrm>
                <a:off x="8232062" y="1570440"/>
                <a:ext cx="642271" cy="7382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59" name="Прямоугольник 158"/>
            <p:cNvSpPr/>
            <p:nvPr/>
          </p:nvSpPr>
          <p:spPr>
            <a:xfrm>
              <a:off x="4786732" y="3916458"/>
              <a:ext cx="14076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Контроль </a:t>
              </a:r>
              <a:r>
                <a:rPr lang="ru-RU" altLang="ru-RU" sz="1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по Приказу 221н</a:t>
              </a:r>
              <a:endParaRPr lang="ru-RU" altLang="ru-RU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endParaRPr>
            </a:p>
          </p:txBody>
        </p:sp>
      </p:grpSp>
      <p:sp>
        <p:nvSpPr>
          <p:cNvPr id="123" name="Скругленный прямоугольник 122"/>
          <p:cNvSpPr/>
          <p:nvPr/>
        </p:nvSpPr>
        <p:spPr>
          <a:xfrm>
            <a:off x="8725045" y="3972638"/>
            <a:ext cx="2028921" cy="1589653"/>
          </a:xfrm>
          <a:prstGeom prst="roundRect">
            <a:avLst>
              <a:gd name="adj" fmla="val 987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80" name="Группа 179"/>
          <p:cNvGrpSpPr/>
          <p:nvPr/>
        </p:nvGrpSpPr>
        <p:grpSpPr>
          <a:xfrm>
            <a:off x="4683225" y="5371767"/>
            <a:ext cx="1828872" cy="744099"/>
            <a:chOff x="6960748" y="5765756"/>
            <a:chExt cx="1828872" cy="744099"/>
          </a:xfrm>
        </p:grpSpPr>
        <p:pic>
          <p:nvPicPr>
            <p:cNvPr id="181" name="Picture 2" descr="mail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0748" y="5765756"/>
              <a:ext cx="719589" cy="719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2" name="Прямоугольник 181"/>
            <p:cNvSpPr/>
            <p:nvPr/>
          </p:nvSpPr>
          <p:spPr>
            <a:xfrm>
              <a:off x="7637811" y="5801969"/>
              <a:ext cx="11518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Формирование извещения о постановке на учет ДО</a:t>
              </a:r>
            </a:p>
          </p:txBody>
        </p:sp>
      </p:grpSp>
      <p:sp>
        <p:nvSpPr>
          <p:cNvPr id="186" name="TextBox 185"/>
          <p:cNvSpPr txBox="1"/>
          <p:nvPr/>
        </p:nvSpPr>
        <p:spPr>
          <a:xfrm>
            <a:off x="8832335" y="4027308"/>
            <a:ext cx="104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АСФК</a:t>
            </a:r>
            <a:endParaRPr lang="ru-RU" sz="1400" b="1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</a:endParaRPr>
          </a:p>
        </p:txBody>
      </p:sp>
      <p:grpSp>
        <p:nvGrpSpPr>
          <p:cNvPr id="206" name="Группа 205"/>
          <p:cNvGrpSpPr/>
          <p:nvPr/>
        </p:nvGrpSpPr>
        <p:grpSpPr>
          <a:xfrm>
            <a:off x="4567734" y="4300832"/>
            <a:ext cx="1884719" cy="900000"/>
            <a:chOff x="8821145" y="1763189"/>
            <a:chExt cx="1884719" cy="900000"/>
          </a:xfrm>
        </p:grpSpPr>
        <p:sp>
          <p:nvSpPr>
            <p:cNvPr id="207" name="Прямоугольник 206"/>
            <p:cNvSpPr/>
            <p:nvPr/>
          </p:nvSpPr>
          <p:spPr>
            <a:xfrm>
              <a:off x="9701479" y="1836193"/>
              <a:ext cx="100438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1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Включение </a:t>
              </a:r>
              <a:r>
                <a:rPr lang="ru-RU" altLang="ru-RU" sz="11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сведений в </a:t>
              </a:r>
              <a:r>
                <a:rPr lang="ru-RU" altLang="ru-RU" sz="11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Перечень </a:t>
              </a:r>
              <a:r>
                <a:rPr lang="ru-RU" altLang="ru-RU" sz="11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БО и ДО</a:t>
              </a:r>
            </a:p>
          </p:txBody>
        </p:sp>
        <p:grpSp>
          <p:nvGrpSpPr>
            <p:cNvPr id="218" name="Группа 217"/>
            <p:cNvGrpSpPr/>
            <p:nvPr/>
          </p:nvGrpSpPr>
          <p:grpSpPr>
            <a:xfrm>
              <a:off x="8821145" y="1763189"/>
              <a:ext cx="899999" cy="900000"/>
              <a:chOff x="2072315" y="3932479"/>
              <a:chExt cx="899999" cy="900000"/>
            </a:xfrm>
          </p:grpSpPr>
          <p:pic>
            <p:nvPicPr>
              <p:cNvPr id="219" name="Picture 16" descr="folder icon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2315" y="3932479"/>
                <a:ext cx="89999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0" name="Плюс 219"/>
              <p:cNvSpPr/>
              <p:nvPr/>
            </p:nvSpPr>
            <p:spPr>
              <a:xfrm>
                <a:off x="2371725" y="4262594"/>
                <a:ext cx="324000" cy="324000"/>
              </a:xfrm>
              <a:prstGeom prst="mathPlus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1" name="Группа 220"/>
          <p:cNvGrpSpPr/>
          <p:nvPr/>
        </p:nvGrpSpPr>
        <p:grpSpPr>
          <a:xfrm>
            <a:off x="8880630" y="4396640"/>
            <a:ext cx="1633945" cy="720000"/>
            <a:chOff x="10026755" y="4654258"/>
            <a:chExt cx="1633945" cy="720000"/>
          </a:xfrm>
        </p:grpSpPr>
        <p:sp>
          <p:nvSpPr>
            <p:cNvPr id="222" name="Прямоугольник 221"/>
            <p:cNvSpPr/>
            <p:nvPr/>
          </p:nvSpPr>
          <p:spPr>
            <a:xfrm>
              <a:off x="10713098" y="4827067"/>
              <a:ext cx="94760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Отражение </a:t>
              </a:r>
              <a:r>
                <a:rPr lang="ru-RU" altLang="ru-RU" sz="1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ДО </a:t>
              </a:r>
              <a:r>
                <a: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на л/с</a:t>
              </a:r>
            </a:p>
          </p:txBody>
        </p:sp>
        <p:grpSp>
          <p:nvGrpSpPr>
            <p:cNvPr id="223" name="Группа 222"/>
            <p:cNvGrpSpPr/>
            <p:nvPr/>
          </p:nvGrpSpPr>
          <p:grpSpPr>
            <a:xfrm>
              <a:off x="10026755" y="4654258"/>
              <a:ext cx="719999" cy="720000"/>
              <a:chOff x="7150855" y="5154114"/>
              <a:chExt cx="719999" cy="720000"/>
            </a:xfrm>
          </p:grpSpPr>
          <p:pic>
            <p:nvPicPr>
              <p:cNvPr id="224" name="Picture 36" descr="computer icon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50855" y="5154114"/>
                <a:ext cx="719999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5" name="Picture 38" descr="arrow, down icon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72079" y="5328365"/>
                <a:ext cx="251999" cy="25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cxnSp>
        <p:nvCxnSpPr>
          <p:cNvPr id="226" name="Соединительная линия уступом 225"/>
          <p:cNvCxnSpPr/>
          <p:nvPr/>
        </p:nvCxnSpPr>
        <p:spPr>
          <a:xfrm>
            <a:off x="6452453" y="4811722"/>
            <a:ext cx="2416997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headEnd type="triangle"/>
            <a:tailEnd type="non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231" name="Группа 230"/>
          <p:cNvGrpSpPr/>
          <p:nvPr/>
        </p:nvGrpSpPr>
        <p:grpSpPr>
          <a:xfrm>
            <a:off x="5199617" y="4314227"/>
            <a:ext cx="321491" cy="230832"/>
            <a:chOff x="680881" y="3054388"/>
            <a:chExt cx="321491" cy="230832"/>
          </a:xfrm>
        </p:grpSpPr>
        <p:sp>
          <p:nvSpPr>
            <p:cNvPr id="232" name="Овал 231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33" name="TextBox 232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4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237" name="Группа 236"/>
          <p:cNvGrpSpPr/>
          <p:nvPr/>
        </p:nvGrpSpPr>
        <p:grpSpPr>
          <a:xfrm>
            <a:off x="9447088" y="4388327"/>
            <a:ext cx="321491" cy="230832"/>
            <a:chOff x="680881" y="3054388"/>
            <a:chExt cx="321491" cy="230832"/>
          </a:xfrm>
        </p:grpSpPr>
        <p:sp>
          <p:nvSpPr>
            <p:cNvPr id="238" name="Овал 237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5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255" name="Группа 254"/>
          <p:cNvGrpSpPr/>
          <p:nvPr/>
        </p:nvGrpSpPr>
        <p:grpSpPr>
          <a:xfrm>
            <a:off x="5142511" y="3196447"/>
            <a:ext cx="321491" cy="230832"/>
            <a:chOff x="680881" y="3054388"/>
            <a:chExt cx="321491" cy="230832"/>
          </a:xfrm>
        </p:grpSpPr>
        <p:sp>
          <p:nvSpPr>
            <p:cNvPr id="256" name="Овал 255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57" name="TextBox 256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3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pic>
        <p:nvPicPr>
          <p:cNvPr id="262" name="Picture 8" descr="document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426" y="1582654"/>
            <a:ext cx="7199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3" name="Picture 4" descr="gear ico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921" y="2035336"/>
            <a:ext cx="268821" cy="26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9" name="Группа 248"/>
          <p:cNvGrpSpPr/>
          <p:nvPr/>
        </p:nvGrpSpPr>
        <p:grpSpPr>
          <a:xfrm>
            <a:off x="2309663" y="1540137"/>
            <a:ext cx="321491" cy="230832"/>
            <a:chOff x="680881" y="3054388"/>
            <a:chExt cx="321491" cy="230832"/>
          </a:xfrm>
        </p:grpSpPr>
        <p:sp>
          <p:nvSpPr>
            <p:cNvPr id="250" name="Овал 249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51" name="TextBox 250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1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21" name="Соединительная линия уступом 120"/>
          <p:cNvCxnSpPr>
            <a:stCxn id="160" idx="2"/>
            <a:endCxn id="168" idx="4"/>
          </p:cNvCxnSpPr>
          <p:nvPr/>
        </p:nvCxnSpPr>
        <p:spPr>
          <a:xfrm rot="10800000">
            <a:off x="3858361" y="3227966"/>
            <a:ext cx="789632" cy="384673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28" name="Соединительная линия уступом 127"/>
          <p:cNvCxnSpPr>
            <a:stCxn id="160" idx="2"/>
            <a:endCxn id="166" idx="0"/>
          </p:cNvCxnSpPr>
          <p:nvPr/>
        </p:nvCxnSpPr>
        <p:spPr>
          <a:xfrm rot="10800000" flipV="1">
            <a:off x="3857461" y="3612638"/>
            <a:ext cx="790533" cy="871886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29" name="Соединительная линия уступом 128"/>
          <p:cNvCxnSpPr>
            <a:endCxn id="219" idx="1"/>
          </p:cNvCxnSpPr>
          <p:nvPr/>
        </p:nvCxnSpPr>
        <p:spPr>
          <a:xfrm>
            <a:off x="4130302" y="4748469"/>
            <a:ext cx="437432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39" name="Соединительная линия уступом 138"/>
          <p:cNvCxnSpPr>
            <a:stCxn id="168" idx="0"/>
            <a:endCxn id="127" idx="2"/>
          </p:cNvCxnSpPr>
          <p:nvPr/>
        </p:nvCxnSpPr>
        <p:spPr>
          <a:xfrm rot="16200000" flipV="1">
            <a:off x="3295909" y="2125512"/>
            <a:ext cx="527581" cy="597325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40" name="Группа 139"/>
          <p:cNvGrpSpPr/>
          <p:nvPr/>
        </p:nvGrpSpPr>
        <p:grpSpPr>
          <a:xfrm>
            <a:off x="3380360" y="2379721"/>
            <a:ext cx="764435" cy="218349"/>
            <a:chOff x="7654783" y="4013660"/>
            <a:chExt cx="452545" cy="218349"/>
          </a:xfrm>
        </p:grpSpPr>
        <p:sp>
          <p:nvSpPr>
            <p:cNvPr id="141" name="Шестиугольник 140"/>
            <p:cNvSpPr/>
            <p:nvPr/>
          </p:nvSpPr>
          <p:spPr>
            <a:xfrm>
              <a:off x="7654783" y="4033756"/>
              <a:ext cx="452545" cy="198253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658592" y="4013660"/>
              <a:ext cx="43401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Протокол</a:t>
              </a:r>
              <a:endParaRPr lang="ru-RU" sz="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48" name="Группа 147"/>
          <p:cNvGrpSpPr/>
          <p:nvPr/>
        </p:nvGrpSpPr>
        <p:grpSpPr>
          <a:xfrm>
            <a:off x="5173063" y="5349419"/>
            <a:ext cx="321491" cy="230832"/>
            <a:chOff x="680881" y="3054388"/>
            <a:chExt cx="321491" cy="230832"/>
          </a:xfrm>
        </p:grpSpPr>
        <p:sp>
          <p:nvSpPr>
            <p:cNvPr id="149" name="Овал 148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6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pic>
        <p:nvPicPr>
          <p:cNvPr id="166" name="Picture 2" descr="check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460" y="4484524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7" name="Группа 166"/>
          <p:cNvGrpSpPr/>
          <p:nvPr/>
        </p:nvGrpSpPr>
        <p:grpSpPr>
          <a:xfrm>
            <a:off x="3588361" y="2687965"/>
            <a:ext cx="540000" cy="540000"/>
            <a:chOff x="5520158" y="3435366"/>
            <a:chExt cx="540000" cy="540000"/>
          </a:xfrm>
        </p:grpSpPr>
        <p:sp>
          <p:nvSpPr>
            <p:cNvPr id="168" name="Овал 167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9" name="Крест 168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17" name="Прямоугольник 116"/>
          <p:cNvSpPr/>
          <p:nvPr/>
        </p:nvSpPr>
        <p:spPr>
          <a:xfrm>
            <a:off x="1225066" y="6247743"/>
            <a:ext cx="98175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* 3 - Исполнения ДО неоднократно (в том числе с учетом ранее произведенных авансовых платежей)</a:t>
            </a:r>
          </a:p>
          <a:p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 4 - Подтверждение поставки товаров, выполнения работ, оказания услуг по ранее произведенным авансовым платежам в соответствии с условиями ГК (договора)</a:t>
            </a:r>
          </a:p>
          <a:p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 5 - Исполнения ДО в период, превышающий срок, установленный для оплаты ДО в соответствии с требованиями Порядка санкционирования оплаты ДО ПБС, утвержденного  приказом МФ РФ от 01.09.2008г. № 87н.</a:t>
            </a:r>
            <a:endParaRPr lang="ru-RU" b="1" dirty="0">
              <a:solidFill>
                <a:srgbClr val="4FA6D1"/>
              </a:solidFill>
              <a:latin typeface="Arial" panose="020B0604020202020204" pitchFamily="34" charset="0"/>
            </a:endParaRPr>
          </a:p>
        </p:txBody>
      </p:sp>
      <p:cxnSp>
        <p:nvCxnSpPr>
          <p:cNvPr id="79" name="Соединительная линия уступом 78"/>
          <p:cNvCxnSpPr/>
          <p:nvPr/>
        </p:nvCxnSpPr>
        <p:spPr>
          <a:xfrm>
            <a:off x="6452453" y="4586908"/>
            <a:ext cx="2416997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headEnd type="none"/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80" name="Группа 79"/>
          <p:cNvGrpSpPr/>
          <p:nvPr/>
        </p:nvGrpSpPr>
        <p:grpSpPr>
          <a:xfrm>
            <a:off x="7378318" y="4655209"/>
            <a:ext cx="1224455" cy="339406"/>
            <a:chOff x="8815183" y="4094703"/>
            <a:chExt cx="1224455" cy="487803"/>
          </a:xfrm>
        </p:grpSpPr>
        <p:sp>
          <p:nvSpPr>
            <p:cNvPr id="81" name="Шестиугольник 80"/>
            <p:cNvSpPr/>
            <p:nvPr/>
          </p:nvSpPr>
          <p:spPr>
            <a:xfrm>
              <a:off x="8885067" y="4094703"/>
              <a:ext cx="1091209" cy="460828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815183" y="4095928"/>
              <a:ext cx="1224455" cy="486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Дата постановки на учет</a:t>
              </a:r>
              <a:endParaRPr lang="ru-RU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6717356" y="4464703"/>
            <a:ext cx="555096" cy="215444"/>
            <a:chOff x="7609382" y="4021973"/>
            <a:chExt cx="555096" cy="215444"/>
          </a:xfrm>
        </p:grpSpPr>
        <p:sp>
          <p:nvSpPr>
            <p:cNvPr id="84" name="Шестиугольник 83"/>
            <p:cNvSpPr/>
            <p:nvPr/>
          </p:nvSpPr>
          <p:spPr>
            <a:xfrm>
              <a:off x="7654783" y="4033756"/>
              <a:ext cx="452545" cy="198253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7609382" y="4021973"/>
              <a:ext cx="55509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№ </a:t>
              </a:r>
              <a:r>
                <a:rPr lang="ru-RU" sz="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Д</a:t>
              </a:r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О</a:t>
              </a:r>
              <a:endParaRPr lang="ru-RU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86" name="Прямоугольник 85"/>
          <p:cNvSpPr/>
          <p:nvPr/>
        </p:nvSpPr>
        <p:spPr>
          <a:xfrm>
            <a:off x="3815121" y="1531256"/>
            <a:ext cx="2399179" cy="7982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7" name="Группа 86"/>
          <p:cNvGrpSpPr/>
          <p:nvPr/>
        </p:nvGrpSpPr>
        <p:grpSpPr>
          <a:xfrm>
            <a:off x="4345354" y="1721716"/>
            <a:ext cx="1569932" cy="467130"/>
            <a:chOff x="4764207" y="4144003"/>
            <a:chExt cx="1569932" cy="467130"/>
          </a:xfrm>
        </p:grpSpPr>
        <p:sp>
          <p:nvSpPr>
            <p:cNvPr id="90" name="Блок-схема: альтернативный процесс 89"/>
            <p:cNvSpPr/>
            <p:nvPr/>
          </p:nvSpPr>
          <p:spPr>
            <a:xfrm>
              <a:off x="4764207" y="4144003"/>
              <a:ext cx="1569932" cy="467130"/>
            </a:xfrm>
            <a:prstGeom prst="flowChartAlternateProcess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4887757" y="4211198"/>
              <a:ext cx="13830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Сведения о </a:t>
              </a:r>
              <a:r>
                <a:rPr lang="ru-RU" sz="11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ДО</a:t>
              </a:r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5791919" y="1648097"/>
            <a:ext cx="321491" cy="230832"/>
            <a:chOff x="680881" y="3054388"/>
            <a:chExt cx="321491" cy="230832"/>
          </a:xfrm>
        </p:grpSpPr>
        <p:sp>
          <p:nvSpPr>
            <p:cNvPr id="96" name="Овал 95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2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50" name="Соединительная линия уступом 149"/>
          <p:cNvCxnSpPr/>
          <p:nvPr/>
        </p:nvCxnSpPr>
        <p:spPr>
          <a:xfrm flipV="1">
            <a:off x="3932011" y="1903525"/>
            <a:ext cx="330079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397173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Скругленный прямоугольник 91"/>
          <p:cNvSpPr/>
          <p:nvPr/>
        </p:nvSpPr>
        <p:spPr>
          <a:xfrm>
            <a:off x="1444292" y="1133400"/>
            <a:ext cx="3292017" cy="5048324"/>
          </a:xfrm>
          <a:prstGeom prst="roundRect">
            <a:avLst>
              <a:gd name="adj" fmla="val 6608"/>
            </a:avLst>
          </a:prstGeom>
          <a:solidFill>
            <a:srgbClr val="C8D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1374" y="635635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25</a:t>
            </a:fld>
            <a:endParaRPr lang="ru-RU" alt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96520" y="49932"/>
            <a:ext cx="64620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Постановка на учет денежных обязательств, в случаях установленных Приказом МФ 127н пункта 25 абзаца 6*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1474287" y="6200664"/>
            <a:ext cx="98175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* 6 – органом Федерального казначейства – в случае исполнения ДО одним платежным документом, сумма которого равна сумме ДО, подлежащего постановке на учет, на основании информации, содержащейся в представленных получателем средств федерального бюджета в орган ФК платежных документах для оплаты соответствующих ДО, не позднее  следующего  рабочего дня со дня предоставления указанных платежных документов при положительном результате их проверки, установленной требованиями Порядка 87н.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439375" y="1214255"/>
            <a:ext cx="4326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УПРАВЛЕНИЕ РАСХОДАМИ:                   ЛК ФК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5412752" y="1133399"/>
            <a:ext cx="6322887" cy="5048324"/>
          </a:xfrm>
          <a:prstGeom prst="roundRect">
            <a:avLst>
              <a:gd name="adj" fmla="val 987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79" name="Соединительная линия уступом 78"/>
          <p:cNvCxnSpPr>
            <a:endCxn id="84" idx="3"/>
          </p:cNvCxnSpPr>
          <p:nvPr/>
        </p:nvCxnSpPr>
        <p:spPr>
          <a:xfrm rot="10800000" flipV="1">
            <a:off x="6960018" y="3343030"/>
            <a:ext cx="1177200" cy="667882"/>
          </a:xfrm>
          <a:prstGeom prst="bentConnector3">
            <a:avLst>
              <a:gd name="adj1" fmla="val -1183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80" name="TextBox 79"/>
          <p:cNvSpPr txBox="1"/>
          <p:nvPr/>
        </p:nvSpPr>
        <p:spPr>
          <a:xfrm>
            <a:off x="5929314" y="1222345"/>
            <a:ext cx="1371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</a:rPr>
              <a:t>АСФК</a:t>
            </a:r>
            <a:endParaRPr lang="ru-RU" sz="1400" b="1" dirty="0">
              <a:solidFill>
                <a:srgbClr val="4472C4">
                  <a:lumMod val="50000"/>
                </a:srgbClr>
              </a:solidFill>
              <a:latin typeface="Arial" panose="020B0604020202020204" pitchFamily="34" charset="0"/>
            </a:endParaRPr>
          </a:p>
        </p:txBody>
      </p:sp>
      <p:grpSp>
        <p:nvGrpSpPr>
          <p:cNvPr id="81" name="Группа 80"/>
          <p:cNvGrpSpPr/>
          <p:nvPr/>
        </p:nvGrpSpPr>
        <p:grpSpPr>
          <a:xfrm>
            <a:off x="6090470" y="3650912"/>
            <a:ext cx="1353929" cy="1255679"/>
            <a:chOff x="6939429" y="5264617"/>
            <a:chExt cx="1353929" cy="1255679"/>
          </a:xfrm>
        </p:grpSpPr>
        <p:sp>
          <p:nvSpPr>
            <p:cNvPr id="82" name="Прямоугольник 81"/>
            <p:cNvSpPr/>
            <p:nvPr/>
          </p:nvSpPr>
          <p:spPr>
            <a:xfrm>
              <a:off x="6939429" y="5966298"/>
              <a:ext cx="13539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ru-RU" sz="1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Автоматическое формирование сведений о ДО</a:t>
              </a:r>
              <a:endParaRPr lang="ru-RU" altLang="ru-RU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endParaRPr>
            </a:p>
          </p:txBody>
        </p:sp>
        <p:grpSp>
          <p:nvGrpSpPr>
            <p:cNvPr id="83" name="Группа 82"/>
            <p:cNvGrpSpPr/>
            <p:nvPr/>
          </p:nvGrpSpPr>
          <p:grpSpPr>
            <a:xfrm>
              <a:off x="7068479" y="5264617"/>
              <a:ext cx="720000" cy="720000"/>
              <a:chOff x="4399431" y="1684161"/>
              <a:chExt cx="992094" cy="992095"/>
            </a:xfrm>
          </p:grpSpPr>
          <p:pic>
            <p:nvPicPr>
              <p:cNvPr id="84" name="Picture 8" descr="business, document, dollar, file, finance ico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99431" y="1684161"/>
                <a:ext cx="992094" cy="9920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85" name="Группа 84"/>
              <p:cNvGrpSpPr/>
              <p:nvPr/>
            </p:nvGrpSpPr>
            <p:grpSpPr>
              <a:xfrm>
                <a:off x="4869873" y="2121573"/>
                <a:ext cx="313127" cy="311260"/>
                <a:chOff x="5953133" y="841831"/>
                <a:chExt cx="313127" cy="311260"/>
              </a:xfrm>
            </p:grpSpPr>
            <p:sp>
              <p:nvSpPr>
                <p:cNvPr id="86" name="Овал 85"/>
                <p:cNvSpPr/>
                <p:nvPr/>
              </p:nvSpPr>
              <p:spPr>
                <a:xfrm>
                  <a:off x="5953133" y="858421"/>
                  <a:ext cx="292102" cy="257674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87" name="Picture 22" descr="https://cdn3.iconfinder.com/data/icons/currency-5/154/currency-world-england-ruble-coin-512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0"/>
                          </a14:imgEffect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55000" y="841831"/>
                  <a:ext cx="311260" cy="31126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grpSp>
        <p:nvGrpSpPr>
          <p:cNvPr id="88" name="Группа 87"/>
          <p:cNvGrpSpPr/>
          <p:nvPr/>
        </p:nvGrpSpPr>
        <p:grpSpPr>
          <a:xfrm>
            <a:off x="7818492" y="1491034"/>
            <a:ext cx="1887891" cy="720000"/>
            <a:chOff x="6896394" y="5220167"/>
            <a:chExt cx="1887891" cy="720000"/>
          </a:xfrm>
        </p:grpSpPr>
        <p:sp>
          <p:nvSpPr>
            <p:cNvPr id="89" name="Прямоугольник 88"/>
            <p:cNvSpPr/>
            <p:nvPr/>
          </p:nvSpPr>
          <p:spPr>
            <a:xfrm>
              <a:off x="7550307" y="5381970"/>
              <a:ext cx="1233978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ru-RU" sz="105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Формирование ЗКР</a:t>
              </a:r>
              <a:endParaRPr lang="ru-RU" altLang="ru-RU" sz="105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endParaRPr>
            </a:p>
          </p:txBody>
        </p:sp>
        <p:grpSp>
          <p:nvGrpSpPr>
            <p:cNvPr id="90" name="Группа 89"/>
            <p:cNvGrpSpPr/>
            <p:nvPr/>
          </p:nvGrpSpPr>
          <p:grpSpPr>
            <a:xfrm>
              <a:off x="6896394" y="5220167"/>
              <a:ext cx="720000" cy="720000"/>
              <a:chOff x="4162306" y="1622911"/>
              <a:chExt cx="992094" cy="992095"/>
            </a:xfrm>
          </p:grpSpPr>
          <p:pic>
            <p:nvPicPr>
              <p:cNvPr id="91" name="Picture 8" descr="business, document, dollar, file, finance ico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62306" y="1622911"/>
                <a:ext cx="992094" cy="9920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94" name="Группа 93"/>
              <p:cNvGrpSpPr/>
              <p:nvPr/>
            </p:nvGrpSpPr>
            <p:grpSpPr>
              <a:xfrm>
                <a:off x="4642648" y="2087208"/>
                <a:ext cx="311260" cy="311260"/>
                <a:chOff x="5725908" y="807466"/>
                <a:chExt cx="311260" cy="311260"/>
              </a:xfrm>
            </p:grpSpPr>
            <p:sp>
              <p:nvSpPr>
                <p:cNvPr id="96" name="Овал 95"/>
                <p:cNvSpPr/>
                <p:nvPr/>
              </p:nvSpPr>
              <p:spPr>
                <a:xfrm>
                  <a:off x="5735488" y="835511"/>
                  <a:ext cx="292100" cy="257676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97" name="Picture 22" descr="https://cdn3.iconfinder.com/data/icons/currency-5/154/currency-world-england-ruble-coin-512.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saturation sat="0"/>
                          </a14:imgEffect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25908" y="807466"/>
                  <a:ext cx="311260" cy="31126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cxnSp>
        <p:nvCxnSpPr>
          <p:cNvPr id="98" name="Соединительная линия уступом 97"/>
          <p:cNvCxnSpPr>
            <a:endCxn id="131" idx="0"/>
          </p:cNvCxnSpPr>
          <p:nvPr/>
        </p:nvCxnSpPr>
        <p:spPr>
          <a:xfrm rot="16200000" flipH="1">
            <a:off x="7958146" y="2393280"/>
            <a:ext cx="364494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99" name="Группа 98"/>
          <p:cNvGrpSpPr/>
          <p:nvPr/>
        </p:nvGrpSpPr>
        <p:grpSpPr>
          <a:xfrm>
            <a:off x="2342033" y="3264258"/>
            <a:ext cx="1818028" cy="900000"/>
            <a:chOff x="8821145" y="1763189"/>
            <a:chExt cx="1818028" cy="900000"/>
          </a:xfrm>
        </p:grpSpPr>
        <p:sp>
          <p:nvSpPr>
            <p:cNvPr id="100" name="Прямоугольник 99"/>
            <p:cNvSpPr/>
            <p:nvPr/>
          </p:nvSpPr>
          <p:spPr>
            <a:xfrm>
              <a:off x="9643289" y="1863695"/>
              <a:ext cx="99588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1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Включение </a:t>
              </a:r>
              <a:r>
                <a:rPr lang="ru-RU" altLang="ru-RU" sz="11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сведений в </a:t>
              </a:r>
              <a:r>
                <a:rPr lang="ru-RU" altLang="ru-RU" sz="11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Перечень БО и ДО</a:t>
              </a:r>
              <a:endParaRPr lang="ru-RU" altLang="ru-RU" sz="11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</a:endParaRPr>
            </a:p>
          </p:txBody>
        </p:sp>
        <p:grpSp>
          <p:nvGrpSpPr>
            <p:cNvPr id="102" name="Группа 101"/>
            <p:cNvGrpSpPr/>
            <p:nvPr/>
          </p:nvGrpSpPr>
          <p:grpSpPr>
            <a:xfrm>
              <a:off x="8821145" y="1763189"/>
              <a:ext cx="899999" cy="900000"/>
              <a:chOff x="2072315" y="3932479"/>
              <a:chExt cx="899999" cy="900000"/>
            </a:xfrm>
          </p:grpSpPr>
          <p:pic>
            <p:nvPicPr>
              <p:cNvPr id="103" name="Picture 16" descr="folder icon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2315" y="3932479"/>
                <a:ext cx="89999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4" name="Плюс 103"/>
              <p:cNvSpPr/>
              <p:nvPr/>
            </p:nvSpPr>
            <p:spPr>
              <a:xfrm>
                <a:off x="2371725" y="4262594"/>
                <a:ext cx="324000" cy="324000"/>
              </a:xfrm>
              <a:prstGeom prst="mathPlus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6" name="Группа 105"/>
          <p:cNvGrpSpPr/>
          <p:nvPr/>
        </p:nvGrpSpPr>
        <p:grpSpPr>
          <a:xfrm>
            <a:off x="6149073" y="5294664"/>
            <a:ext cx="1848960" cy="720000"/>
            <a:chOff x="8354265" y="5356532"/>
            <a:chExt cx="1848960" cy="720000"/>
          </a:xfrm>
        </p:grpSpPr>
        <p:sp>
          <p:nvSpPr>
            <p:cNvPr id="108" name="Прямоугольник 107"/>
            <p:cNvSpPr/>
            <p:nvPr/>
          </p:nvSpPr>
          <p:spPr>
            <a:xfrm>
              <a:off x="9074264" y="5516477"/>
              <a:ext cx="112896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altLang="ru-RU" sz="10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Отражение сведений о ДО </a:t>
              </a:r>
              <a:r>
                <a: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rPr>
                <a:t>на л/с</a:t>
              </a:r>
            </a:p>
          </p:txBody>
        </p:sp>
        <p:grpSp>
          <p:nvGrpSpPr>
            <p:cNvPr id="109" name="Группа 108"/>
            <p:cNvGrpSpPr/>
            <p:nvPr/>
          </p:nvGrpSpPr>
          <p:grpSpPr>
            <a:xfrm>
              <a:off x="8354265" y="5356532"/>
              <a:ext cx="719999" cy="720000"/>
              <a:chOff x="7150855" y="5154114"/>
              <a:chExt cx="719999" cy="720000"/>
            </a:xfrm>
          </p:grpSpPr>
          <p:pic>
            <p:nvPicPr>
              <p:cNvPr id="110" name="Picture 36" descr="computer icon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50855" y="5154114"/>
                <a:ext cx="719999" cy="7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1" name="Picture 38" descr="arrow, down icon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72079" y="5328365"/>
                <a:ext cx="251999" cy="25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cxnSp>
        <p:nvCxnSpPr>
          <p:cNvPr id="112" name="Соединительная линия уступом 111"/>
          <p:cNvCxnSpPr>
            <a:stCxn id="110" idx="1"/>
            <a:endCxn id="100" idx="3"/>
          </p:cNvCxnSpPr>
          <p:nvPr/>
        </p:nvCxnSpPr>
        <p:spPr>
          <a:xfrm rot="10800000">
            <a:off x="4160061" y="3749486"/>
            <a:ext cx="1989012" cy="1905179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headEnd type="none"/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14" name="Группа 113"/>
          <p:cNvGrpSpPr/>
          <p:nvPr/>
        </p:nvGrpSpPr>
        <p:grpSpPr>
          <a:xfrm>
            <a:off x="6616129" y="5216398"/>
            <a:ext cx="321491" cy="230832"/>
            <a:chOff x="680881" y="3054388"/>
            <a:chExt cx="321491" cy="230832"/>
          </a:xfrm>
        </p:grpSpPr>
        <p:sp>
          <p:nvSpPr>
            <p:cNvPr id="115" name="Овал 114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4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19" name="Группа 118"/>
          <p:cNvGrpSpPr/>
          <p:nvPr/>
        </p:nvGrpSpPr>
        <p:grpSpPr>
          <a:xfrm>
            <a:off x="7782918" y="2569321"/>
            <a:ext cx="1915845" cy="747442"/>
            <a:chOff x="9985209" y="2673338"/>
            <a:chExt cx="1915845" cy="747442"/>
          </a:xfrm>
        </p:grpSpPr>
        <p:grpSp>
          <p:nvGrpSpPr>
            <p:cNvPr id="121" name="Группа 120"/>
            <p:cNvGrpSpPr/>
            <p:nvPr/>
          </p:nvGrpSpPr>
          <p:grpSpPr>
            <a:xfrm>
              <a:off x="9985209" y="2679544"/>
              <a:ext cx="1915845" cy="741236"/>
              <a:chOff x="10054482" y="3369876"/>
              <a:chExt cx="1915845" cy="741236"/>
            </a:xfrm>
          </p:grpSpPr>
          <p:sp>
            <p:nvSpPr>
              <p:cNvPr id="130" name="Овал 129"/>
              <p:cNvSpPr/>
              <p:nvPr/>
            </p:nvSpPr>
            <p:spPr>
              <a:xfrm>
                <a:off x="10054482" y="3391112"/>
                <a:ext cx="720000" cy="720000"/>
              </a:xfrm>
              <a:prstGeom prst="ellipse">
                <a:avLst/>
              </a:prstGeom>
              <a:solidFill>
                <a:srgbClr val="215E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131" name="Picture 4" descr="loupe, magnifying glass, search, seo, zoom icon"/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075" t="13910" r="17550" b="17839"/>
              <a:stretch/>
            </p:blipFill>
            <p:spPr bwMode="auto">
              <a:xfrm>
                <a:off x="10178233" y="3369876"/>
                <a:ext cx="642271" cy="7382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2" name="Прямоугольник 131"/>
              <p:cNvSpPr/>
              <p:nvPr/>
            </p:nvSpPr>
            <p:spPr>
              <a:xfrm>
                <a:off x="10736515" y="3485787"/>
                <a:ext cx="1233812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altLang="ru-RU" sz="10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itchFamily="34" charset="0"/>
                  </a:rPr>
                  <a:t>Контроль ЗКР в соответствии с 87н</a:t>
                </a:r>
                <a:endPara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22" name="Группа 121"/>
            <p:cNvGrpSpPr/>
            <p:nvPr/>
          </p:nvGrpSpPr>
          <p:grpSpPr>
            <a:xfrm>
              <a:off x="10479023" y="2673338"/>
              <a:ext cx="321491" cy="230832"/>
              <a:chOff x="680881" y="3054388"/>
              <a:chExt cx="321491" cy="230832"/>
            </a:xfrm>
          </p:grpSpPr>
          <p:sp>
            <p:nvSpPr>
              <p:cNvPr id="127" name="Овал 126"/>
              <p:cNvSpPr/>
              <p:nvPr/>
            </p:nvSpPr>
            <p:spPr>
              <a:xfrm>
                <a:off x="714089" y="3087260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28" name="TextBox 127"/>
              <p:cNvSpPr txBox="1"/>
              <p:nvPr/>
            </p:nvSpPr>
            <p:spPr>
              <a:xfrm>
                <a:off x="680881" y="3054388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2</a:t>
                </a:r>
                <a:endParaRPr lang="ru-RU" sz="1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33" name="Группа 132"/>
          <p:cNvGrpSpPr/>
          <p:nvPr/>
        </p:nvGrpSpPr>
        <p:grpSpPr>
          <a:xfrm>
            <a:off x="8311659" y="1486799"/>
            <a:ext cx="321491" cy="230832"/>
            <a:chOff x="680881" y="3054388"/>
            <a:chExt cx="321491" cy="230832"/>
          </a:xfrm>
        </p:grpSpPr>
        <p:sp>
          <p:nvSpPr>
            <p:cNvPr id="134" name="Овал 133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1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44" name="Группа 143"/>
          <p:cNvGrpSpPr/>
          <p:nvPr/>
        </p:nvGrpSpPr>
        <p:grpSpPr>
          <a:xfrm>
            <a:off x="6739368" y="3594373"/>
            <a:ext cx="321491" cy="230832"/>
            <a:chOff x="680881" y="3054388"/>
            <a:chExt cx="321491" cy="230832"/>
          </a:xfrm>
        </p:grpSpPr>
        <p:sp>
          <p:nvSpPr>
            <p:cNvPr id="145" name="Овал 144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3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51" name="Группа 150"/>
          <p:cNvGrpSpPr/>
          <p:nvPr/>
        </p:nvGrpSpPr>
        <p:grpSpPr>
          <a:xfrm>
            <a:off x="9371962" y="3590302"/>
            <a:ext cx="1037711" cy="1266301"/>
            <a:chOff x="10001639" y="3249140"/>
            <a:chExt cx="1037711" cy="1266301"/>
          </a:xfrm>
        </p:grpSpPr>
        <p:grpSp>
          <p:nvGrpSpPr>
            <p:cNvPr id="152" name="Группа 151"/>
            <p:cNvGrpSpPr/>
            <p:nvPr/>
          </p:nvGrpSpPr>
          <p:grpSpPr>
            <a:xfrm>
              <a:off x="10001639" y="3281292"/>
              <a:ext cx="1037711" cy="1234149"/>
              <a:chOff x="10001639" y="3281292"/>
              <a:chExt cx="1037711" cy="1234149"/>
            </a:xfrm>
          </p:grpSpPr>
          <p:pic>
            <p:nvPicPr>
              <p:cNvPr id="156" name="Picture 2" descr="money icon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01639" y="3281292"/>
                <a:ext cx="731285" cy="7312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7" name="Прямоугольник 156"/>
              <p:cNvSpPr/>
              <p:nvPr/>
            </p:nvSpPr>
            <p:spPr>
              <a:xfrm>
                <a:off x="10036385" y="4099943"/>
                <a:ext cx="1002965" cy="415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altLang="ru-RU" sz="1000" b="1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Arial" pitchFamily="34" charset="0"/>
                  </a:rPr>
                  <a:t>Проведение платежа</a:t>
                </a:r>
                <a:endParaRPr lang="ru-RU" altLang="ru-RU" sz="1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53" name="Группа 152"/>
            <p:cNvGrpSpPr/>
            <p:nvPr/>
          </p:nvGrpSpPr>
          <p:grpSpPr>
            <a:xfrm>
              <a:off x="10510921" y="3249140"/>
              <a:ext cx="321491" cy="230832"/>
              <a:chOff x="687142" y="3054388"/>
              <a:chExt cx="321491" cy="230832"/>
            </a:xfrm>
          </p:grpSpPr>
          <p:sp>
            <p:nvSpPr>
              <p:cNvPr id="154" name="Овал 153"/>
              <p:cNvSpPr/>
              <p:nvPr/>
            </p:nvSpPr>
            <p:spPr>
              <a:xfrm>
                <a:off x="714089" y="3087260"/>
                <a:ext cx="180000" cy="1800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55" name="TextBox 154"/>
              <p:cNvSpPr txBox="1"/>
              <p:nvPr/>
            </p:nvSpPr>
            <p:spPr>
              <a:xfrm>
                <a:off x="687142" y="3054388"/>
                <a:ext cx="3214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900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</a:rPr>
                  <a:t>3</a:t>
                </a:r>
                <a:endParaRPr lang="ru-RU" sz="1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</p:grpSp>
      </p:grpSp>
      <p:cxnSp>
        <p:nvCxnSpPr>
          <p:cNvPr id="158" name="Соединительная линия уступом 157"/>
          <p:cNvCxnSpPr/>
          <p:nvPr/>
        </p:nvCxnSpPr>
        <p:spPr>
          <a:xfrm rot="10800000">
            <a:off x="8165783" y="3313982"/>
            <a:ext cx="1152000" cy="697522"/>
          </a:xfrm>
          <a:prstGeom prst="bentConnector3">
            <a:avLst>
              <a:gd name="adj1" fmla="val 101128"/>
            </a:avLst>
          </a:prstGeom>
          <a:ln w="38100">
            <a:solidFill>
              <a:schemeClr val="accent5"/>
            </a:solidFill>
            <a:headEnd type="triangle"/>
            <a:tailEnd type="non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59" name="Группа 158"/>
          <p:cNvGrpSpPr/>
          <p:nvPr/>
        </p:nvGrpSpPr>
        <p:grpSpPr>
          <a:xfrm>
            <a:off x="2892018" y="3172878"/>
            <a:ext cx="321491" cy="230832"/>
            <a:chOff x="680881" y="3054388"/>
            <a:chExt cx="321491" cy="230832"/>
          </a:xfrm>
        </p:grpSpPr>
        <p:sp>
          <p:nvSpPr>
            <p:cNvPr id="160" name="Овал 159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5</a:t>
              </a:r>
              <a:endParaRPr lang="ru-RU" sz="1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62" name="Соединительная линия уступом 161"/>
          <p:cNvCxnSpPr/>
          <p:nvPr/>
        </p:nvCxnSpPr>
        <p:spPr>
          <a:xfrm rot="16200000" flipH="1">
            <a:off x="6349463" y="5123353"/>
            <a:ext cx="309066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133526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97DCB-2821-4486-AA53-086096FD989A}" type="slidenum">
              <a:rPr lang="ru-RU" altLang="ru-RU" smtClean="0"/>
              <a:pPr/>
              <a:t>26</a:t>
            </a:fld>
            <a:endParaRPr lang="ru-RU" alt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17188" y="2193069"/>
            <a:ext cx="87083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Изменения в порядке санкционирования денежных обязательств</a:t>
            </a:r>
          </a:p>
        </p:txBody>
      </p:sp>
    </p:spTree>
    <p:extLst>
      <p:ext uri="{BB962C8B-B14F-4D97-AF65-F5344CB8AC3E}">
        <p14:creationId xmlns:p14="http://schemas.microsoft.com/office/powerpoint/2010/main" val="190593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5"/>
          <p:cNvSpPr>
            <a:spLocks noChangeArrowheads="1"/>
          </p:cNvSpPr>
          <p:nvPr/>
        </p:nvSpPr>
        <p:spPr bwMode="auto">
          <a:xfrm>
            <a:off x="4219575" y="110008"/>
            <a:ext cx="74104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sym typeface="Arial" pitchFamily="34" charset="0"/>
              </a:rPr>
              <a:t>Изменения в порядке санкционирования денежных обязательств</a:t>
            </a:r>
            <a:endParaRPr lang="ru-RU" altLang="ru-RU" sz="1800" i="1" dirty="0">
              <a:solidFill>
                <a:srgbClr val="0070C0"/>
              </a:solidFill>
              <a:cs typeface="Times New Roman" pitchFamily="18" charset="0"/>
              <a:sym typeface="Arial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644212612"/>
              </p:ext>
            </p:extLst>
          </p:nvPr>
        </p:nvGraphicFramePr>
        <p:xfrm>
          <a:off x="1469292" y="1052358"/>
          <a:ext cx="10160733" cy="19331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067930500"/>
              </p:ext>
            </p:extLst>
          </p:nvPr>
        </p:nvGraphicFramePr>
        <p:xfrm>
          <a:off x="1469292" y="3291466"/>
          <a:ext cx="10222523" cy="2085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02907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28</a:t>
            </a:fld>
            <a:endParaRPr lang="ru-RU" alt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17188" y="2193069"/>
            <a:ext cx="87083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Подготовка </a:t>
            </a:r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учреждений </a:t>
            </a:r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к новациям, вступающим в силу с 01.01.2017 г. </a:t>
            </a:r>
          </a:p>
        </p:txBody>
      </p:sp>
    </p:spTree>
    <p:extLst>
      <p:ext uri="{BB962C8B-B14F-4D97-AF65-F5344CB8AC3E}">
        <p14:creationId xmlns:p14="http://schemas.microsoft.com/office/powerpoint/2010/main" val="338749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29</a:t>
            </a:fld>
            <a:endParaRPr lang="ru-RU" altLang="ru-RU" dirty="0"/>
          </a:p>
        </p:txBody>
      </p:sp>
      <p:sp>
        <p:nvSpPr>
          <p:cNvPr id="4" name="Прямоугольник 5"/>
          <p:cNvSpPr>
            <a:spLocks noChangeArrowheads="1"/>
          </p:cNvSpPr>
          <p:nvPr/>
        </p:nvSpPr>
        <p:spPr bwMode="auto">
          <a:xfrm>
            <a:off x="4219575" y="146538"/>
            <a:ext cx="74104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70C0"/>
                </a:solidFill>
                <a:latin typeface="Arial" panose="020B0604020202020204" pitchFamily="34" charset="0"/>
                <a:sym typeface="Arial" pitchFamily="34" charset="0"/>
              </a:rPr>
              <a:t>График подключения получателей средств федерального бюджета к компоненту подсистемы управления расходами, обеспечивающему учет бюджетных обязательств</a:t>
            </a:r>
            <a:endParaRPr lang="ru-RU" altLang="ru-RU" sz="1600" i="1" dirty="0">
              <a:solidFill>
                <a:srgbClr val="0070C0"/>
              </a:solidFill>
              <a:cs typeface="Times New Roman" pitchFamily="18" charset="0"/>
              <a:sym typeface="Arial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779712"/>
              </p:ext>
            </p:extLst>
          </p:nvPr>
        </p:nvGraphicFramePr>
        <p:xfrm>
          <a:off x="220663" y="1176338"/>
          <a:ext cx="11655425" cy="548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Лист" r:id="rId3" imgW="27260685" imgH="15106740" progId="Excel.Sheet.12">
                  <p:embed/>
                </p:oleObj>
              </mc:Choice>
              <mc:Fallback>
                <p:oleObj name="Лист" r:id="rId3" imgW="27260685" imgH="151067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0663" y="1176338"/>
                        <a:ext cx="11655425" cy="5487987"/>
                      </a:xfrm>
                      <a:prstGeom prst="rect">
                        <a:avLst/>
                      </a:prstGeom>
                      <a:blipFill>
                        <a:blip r:embed="rId5"/>
                        <a:tile tx="0" ty="0" sx="100000" sy="100000" flip="none" algn="tl"/>
                      </a:blip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18" descr="https://www.osha.gov/dsg/hazcom/pictograms/image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0" y="5736170"/>
            <a:ext cx="74612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 bwMode="auto">
          <a:xfrm>
            <a:off x="892982" y="5736169"/>
            <a:ext cx="2186548" cy="683173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/>
          <a:p>
            <a:pPr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altLang="ru-RU" sz="1100" dirty="0" smtClean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Дата старта работ согласовывается с ТОФК </a:t>
            </a:r>
            <a:endParaRPr lang="ru-RU" altLang="ru-RU" sz="1100" dirty="0">
              <a:solidFill>
                <a:srgbClr val="00000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89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97DCB-2821-4486-AA53-086096FD989A}" type="slidenum">
              <a:rPr lang="ru-RU" altLang="ru-RU" smtClean="0"/>
              <a:pPr/>
              <a:t>3</a:t>
            </a:fld>
            <a:endParaRPr lang="ru-RU" alt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17188" y="2193069"/>
            <a:ext cx="87083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Изменения в порядке учета бюджетных обязательств</a:t>
            </a:r>
          </a:p>
        </p:txBody>
      </p:sp>
    </p:spTree>
    <p:extLst>
      <p:ext uri="{BB962C8B-B14F-4D97-AF65-F5344CB8AC3E}">
        <p14:creationId xmlns:p14="http://schemas.microsoft.com/office/powerpoint/2010/main" val="4231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Скругленный прямоугольник 60"/>
          <p:cNvSpPr/>
          <p:nvPr/>
        </p:nvSpPr>
        <p:spPr>
          <a:xfrm>
            <a:off x="1143000" y="1292772"/>
            <a:ext cx="4772025" cy="5422354"/>
          </a:xfrm>
          <a:prstGeom prst="roundRect">
            <a:avLst>
              <a:gd name="adj" fmla="val 668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7048500" y="2638425"/>
            <a:ext cx="4267200" cy="3546475"/>
          </a:xfrm>
          <a:prstGeom prst="roundRect">
            <a:avLst>
              <a:gd name="adj" fmla="val 7411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738DF652-C73F-4D59-8A2F-C7889D925A25}" type="slidenum">
              <a:rPr lang="ru-RU" altLang="ru-RU" smtClean="0">
                <a:solidFill>
                  <a:srgbClr val="898989"/>
                </a:solidFill>
              </a:rPr>
              <a:pPr/>
              <a:t>30</a:t>
            </a:fld>
            <a:endParaRPr lang="ru-RU" altLang="ru-RU" dirty="0" smtClean="0">
              <a:solidFill>
                <a:srgbClr val="898989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 bwMode="auto">
          <a:xfrm>
            <a:off x="1858963" y="2127250"/>
            <a:ext cx="3856037" cy="43656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>
            <a:lvl1pPr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  <a:defRPr/>
            </a:pPr>
            <a:r>
              <a:rPr kumimoji="0" lang="ru-RU" altLang="ru-RU" sz="11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</a:rPr>
              <a:t>Получение (при отсутствии) для каждого пользователя квалифицированных </a:t>
            </a:r>
            <a:r>
              <a:rPr kumimoji="0" lang="ru-RU" altLang="ru-RU" sz="11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</a:rPr>
              <a:t>сертификатов ЭП для пользователей в аккредитованном </a:t>
            </a:r>
            <a:r>
              <a:rPr kumimoji="0" lang="ru-RU" altLang="ru-RU" sz="11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</a:rPr>
              <a:t>УЦ</a:t>
            </a:r>
            <a:endParaRPr kumimoji="0" lang="ru-RU" altLang="ru-RU" sz="110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67" name="Прямоугольник 66"/>
          <p:cNvSpPr/>
          <p:nvPr/>
        </p:nvSpPr>
        <p:spPr bwMode="auto">
          <a:xfrm>
            <a:off x="1849438" y="1508125"/>
            <a:ext cx="3865562" cy="3714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>
            <a:lvl1pPr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  <a:defRPr/>
            </a:pPr>
            <a:r>
              <a:rPr kumimoji="0" lang="ru-RU" altLang="ru-RU" sz="1100" dirty="0">
                <a:solidFill>
                  <a:srgbClr val="000000"/>
                </a:solidFill>
                <a:latin typeface="Arial" panose="020B0604020202020204" pitchFamily="34" charset="0"/>
              </a:rPr>
              <a:t>Определение ответственных лиц за выполнение функций в </a:t>
            </a:r>
            <a:r>
              <a:rPr kumimoji="0" lang="ru-RU" altLang="ru-RU" sz="1100" dirty="0" smtClean="0">
                <a:solidFill>
                  <a:srgbClr val="000000"/>
                </a:solidFill>
                <a:latin typeface="Arial" panose="020B0604020202020204" pitchFamily="34" charset="0"/>
              </a:rPr>
              <a:t>ЭБ и ответственных за подключение пользователей</a:t>
            </a:r>
            <a:endParaRPr kumimoji="0" lang="ru-RU" altLang="ru-RU" sz="110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68" name="Picture 83" descr="USB Icon 256x256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038" y="2052638"/>
            <a:ext cx="5857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2" descr="group, user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428750"/>
            <a:ext cx="5175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Прямоугольник 69"/>
          <p:cNvSpPr/>
          <p:nvPr/>
        </p:nvSpPr>
        <p:spPr bwMode="auto">
          <a:xfrm>
            <a:off x="1827213" y="3513138"/>
            <a:ext cx="4013200" cy="7270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/>
          <a:p>
            <a:pPr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Оформление: </a:t>
            </a:r>
          </a:p>
          <a:p>
            <a:pPr marL="171450" indent="-171450" defTabSz="488950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заявок на подключение (ФИО, СНИЛС, полномочия)</a:t>
            </a:r>
          </a:p>
          <a:p>
            <a:pPr marL="171450" indent="-171450" defTabSz="488950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сертификат ЭП пользователя,  </a:t>
            </a:r>
          </a:p>
          <a:p>
            <a:pPr marL="171450" indent="-171450" defTabSz="488950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согласие на обработку персональных данных</a:t>
            </a:r>
          </a:p>
        </p:txBody>
      </p:sp>
      <p:sp>
        <p:nvSpPr>
          <p:cNvPr id="71" name="Прямоугольник 70"/>
          <p:cNvSpPr/>
          <p:nvPr/>
        </p:nvSpPr>
        <p:spPr bwMode="auto">
          <a:xfrm>
            <a:off x="1811338" y="4468813"/>
            <a:ext cx="4322762" cy="3603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/>
          <a:p>
            <a:pPr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Запрос на выдачу специальных программных средств (СКЗИ)</a:t>
            </a:r>
          </a:p>
        </p:txBody>
      </p:sp>
      <p:sp>
        <p:nvSpPr>
          <p:cNvPr id="72" name="Прямоугольник 71"/>
          <p:cNvSpPr/>
          <p:nvPr/>
        </p:nvSpPr>
        <p:spPr bwMode="auto">
          <a:xfrm>
            <a:off x="1843088" y="2959100"/>
            <a:ext cx="4071937" cy="2730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/>
          <a:p>
            <a:pPr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Оформление документа о назначении ответственного за подключение пользователей (приказ или доверенность)</a:t>
            </a:r>
          </a:p>
        </p:txBody>
      </p:sp>
      <p:sp>
        <p:nvSpPr>
          <p:cNvPr id="73" name="Прямоугольник 72"/>
          <p:cNvSpPr/>
          <p:nvPr/>
        </p:nvSpPr>
        <p:spPr bwMode="auto">
          <a:xfrm>
            <a:off x="1803400" y="5202238"/>
            <a:ext cx="4032250" cy="3603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>
            <a:lvl1pPr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  <a:defRPr/>
            </a:pPr>
            <a:r>
              <a:rPr kumimoji="0" lang="ru-RU" altLang="ru-RU" sz="11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</a:rPr>
              <a:t>Обеспечение соответствия АРМ пользователей </a:t>
            </a:r>
            <a:r>
              <a:rPr kumimoji="0" lang="ru-RU" altLang="ru-RU" sz="11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</a:rPr>
              <a:t>требованиям согласно письму Минфина России</a:t>
            </a:r>
            <a:endParaRPr kumimoji="0" lang="ru-RU" altLang="ru-RU" sz="110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1824038" y="5770563"/>
            <a:ext cx="4233862" cy="2698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>
            <a:lvl1pPr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  <a:defRPr/>
            </a:pPr>
            <a:r>
              <a:rPr kumimoji="0" lang="ru-RU" altLang="ru-RU" sz="1100" dirty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</a:rPr>
              <a:t>Установка и настройка специальных программных </a:t>
            </a:r>
            <a:r>
              <a:rPr kumimoji="0" lang="ru-RU" altLang="ru-RU" sz="1100" dirty="0" smtClean="0">
                <a:solidFill>
                  <a:srgbClr val="000000"/>
                </a:solidFill>
                <a:latin typeface="Arial" panose="020B0604020202020204" pitchFamily="34" charset="0"/>
                <a:ea typeface="MS PGothic" pitchFamily="34" charset="-128"/>
              </a:rPr>
              <a:t>средств согласно инструкции ФК</a:t>
            </a:r>
            <a:endParaRPr kumimoji="0" lang="ru-RU" altLang="ru-RU" sz="1100" dirty="0">
              <a:solidFill>
                <a:srgbClr val="000000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5" name="Прямоугольник 74"/>
          <p:cNvSpPr/>
          <p:nvPr/>
        </p:nvSpPr>
        <p:spPr bwMode="auto">
          <a:xfrm>
            <a:off x="2786063" y="6184900"/>
            <a:ext cx="3128962" cy="536575"/>
          </a:xfrm>
          <a:prstGeom prst="rect">
            <a:avLst/>
          </a:prstGeom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>
            <a:lvl1pPr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4889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48895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  <a:defRPr/>
            </a:pPr>
            <a:r>
              <a:rPr kumimoji="0" lang="ru-RU" alt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</a:rPr>
              <a:t>Вход в «Личный кабинет</a:t>
            </a:r>
            <a:r>
              <a:rPr kumimoji="0" lang="ru-RU" altLang="ru-RU" sz="1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</a:rPr>
              <a:t>» ЭБ </a:t>
            </a:r>
            <a:r>
              <a:rPr kumimoji="0" lang="ru-RU" alt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</a:rPr>
              <a:t>с использованием сертификата ЭП</a:t>
            </a:r>
          </a:p>
        </p:txBody>
      </p:sp>
      <p:pic>
        <p:nvPicPr>
          <p:cNvPr id="77" name="Picture 14" descr="computer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63" y="5146675"/>
            <a:ext cx="417512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14" descr="computer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5" y="5653088"/>
            <a:ext cx="417513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16" descr="cogs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088" y="5648325"/>
            <a:ext cx="323850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2" descr="https://upload.wikimedia.org/wikipedia/commons/2/21/Minfin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425" y="5146675"/>
            <a:ext cx="2571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Прямоугольник 80"/>
          <p:cNvSpPr/>
          <p:nvPr/>
        </p:nvSpPr>
        <p:spPr bwMode="auto">
          <a:xfrm>
            <a:off x="7862888" y="2768600"/>
            <a:ext cx="3116262" cy="29686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/>
          <a:p>
            <a:pPr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Проверка заявки на подключение</a:t>
            </a:r>
          </a:p>
        </p:txBody>
      </p:sp>
      <p:sp>
        <p:nvSpPr>
          <p:cNvPr id="82" name="Прямоугольник 81"/>
          <p:cNvSpPr/>
          <p:nvPr/>
        </p:nvSpPr>
        <p:spPr bwMode="auto">
          <a:xfrm>
            <a:off x="7862888" y="3178175"/>
            <a:ext cx="3116262" cy="29686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/>
          <a:p>
            <a:pPr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Проверка организации на ЕГРЮЛ</a:t>
            </a:r>
          </a:p>
        </p:txBody>
      </p:sp>
      <p:sp>
        <p:nvSpPr>
          <p:cNvPr id="83" name="Прямоугольник 82"/>
          <p:cNvSpPr/>
          <p:nvPr/>
        </p:nvSpPr>
        <p:spPr bwMode="auto">
          <a:xfrm>
            <a:off x="7862888" y="3587750"/>
            <a:ext cx="3116262" cy="29686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/>
          <a:p>
            <a:pPr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Регистрация учетной записи пользователя</a:t>
            </a:r>
          </a:p>
        </p:txBody>
      </p:sp>
      <p:sp>
        <p:nvSpPr>
          <p:cNvPr id="84" name="Прямоугольник 83"/>
          <p:cNvSpPr/>
          <p:nvPr/>
        </p:nvSpPr>
        <p:spPr bwMode="auto">
          <a:xfrm>
            <a:off x="7862888" y="4097338"/>
            <a:ext cx="3116262" cy="2968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/>
          <a:p>
            <a:pPr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Привязка сертификата ЭП к учетной записи пользователя</a:t>
            </a:r>
          </a:p>
        </p:txBody>
      </p:sp>
      <p:sp>
        <p:nvSpPr>
          <p:cNvPr id="85" name="Прямоугольник 84"/>
          <p:cNvSpPr/>
          <p:nvPr/>
        </p:nvSpPr>
        <p:spPr bwMode="auto">
          <a:xfrm>
            <a:off x="7854950" y="4570413"/>
            <a:ext cx="3116263" cy="29686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/>
          <a:p>
            <a:pPr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Назначение пользователю полномочий</a:t>
            </a:r>
          </a:p>
        </p:txBody>
      </p:sp>
      <p:sp>
        <p:nvSpPr>
          <p:cNvPr id="86" name="Прямоугольник 85"/>
          <p:cNvSpPr/>
          <p:nvPr/>
        </p:nvSpPr>
        <p:spPr bwMode="auto">
          <a:xfrm>
            <a:off x="7862888" y="5461000"/>
            <a:ext cx="3116262" cy="29686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6985" tIns="6985" rIns="6985" bIns="6985" anchor="ctr"/>
          <a:lstStyle/>
          <a:p>
            <a:pPr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altLang="ru-RU" sz="1100" dirty="0">
                <a:solidFill>
                  <a:srgbClr val="000000"/>
                </a:solidFill>
                <a:latin typeface="Arial" panose="020B0604020202020204" pitchFamily="34" charset="0"/>
                <a:cs typeface="Arial" pitchFamily="34" charset="0"/>
              </a:rPr>
              <a:t>Предоставление специальных программных средств (СКЗИ)</a:t>
            </a:r>
          </a:p>
        </p:txBody>
      </p:sp>
      <p:grpSp>
        <p:nvGrpSpPr>
          <p:cNvPr id="87" name="Группа 20"/>
          <p:cNvGrpSpPr>
            <a:grpSpLocks/>
          </p:cNvGrpSpPr>
          <p:nvPr/>
        </p:nvGrpSpPr>
        <p:grpSpPr bwMode="auto">
          <a:xfrm>
            <a:off x="7204075" y="2709863"/>
            <a:ext cx="393700" cy="393700"/>
            <a:chOff x="6982347" y="1421701"/>
            <a:chExt cx="393813" cy="393813"/>
          </a:xfrm>
        </p:grpSpPr>
        <p:pic>
          <p:nvPicPr>
            <p:cNvPr id="88" name="Picture 28" descr="text icon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2347" y="1421701"/>
              <a:ext cx="393813" cy="393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9" name="Picture 26" descr="check, sign icon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1153" y="1598344"/>
              <a:ext cx="183832" cy="183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0" name="Picture 28" descr="text ic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289877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10" descr="user ico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2971800"/>
            <a:ext cx="3206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28" descr="text ic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5" y="3595688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30" descr="cog icon"/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158" y="3767540"/>
            <a:ext cx="274053" cy="27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8" descr="text ic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75" y="4414838"/>
            <a:ext cx="39370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36" descr="institution icon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588" y="3109913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38" descr="lock, open icon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488" y="3511550"/>
            <a:ext cx="411162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40" descr="file, link icon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113" y="4030663"/>
            <a:ext cx="363537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42" descr="group, profile ico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463" y="4524375"/>
            <a:ext cx="3508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44" descr="computer icon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463" y="5357813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46" descr="disc icon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5446713"/>
            <a:ext cx="34925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46" descr="disc icon"/>
          <p:cNvPicPr>
            <a:picLocks noChangeAspect="1" noChangeArrowheads="1"/>
          </p:cNvPicPr>
          <p:nvPr/>
        </p:nvPicPr>
        <p:blipFill>
          <a:blip r:embed="rId17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399" y="4561576"/>
            <a:ext cx="288432" cy="2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" name="TextBox 101"/>
          <p:cNvSpPr txBox="1"/>
          <p:nvPr/>
        </p:nvSpPr>
        <p:spPr>
          <a:xfrm>
            <a:off x="2722257" y="921708"/>
            <a:ext cx="16282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</a:rPr>
              <a:t>ГРБС (ПБС)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477796" y="2195513"/>
            <a:ext cx="11398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</a:rPr>
              <a:t>УФК</a:t>
            </a:r>
          </a:p>
        </p:txBody>
      </p:sp>
      <p:sp>
        <p:nvSpPr>
          <p:cNvPr id="104" name="Овал 103"/>
          <p:cNvSpPr/>
          <p:nvPr/>
        </p:nvSpPr>
        <p:spPr bwMode="auto">
          <a:xfrm>
            <a:off x="455613" y="1670050"/>
            <a:ext cx="525462" cy="487363"/>
          </a:xfrm>
          <a:prstGeom prst="ellipse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05" name="Овал 104"/>
          <p:cNvSpPr/>
          <p:nvPr/>
        </p:nvSpPr>
        <p:spPr bwMode="auto">
          <a:xfrm>
            <a:off x="455613" y="3554413"/>
            <a:ext cx="525462" cy="487362"/>
          </a:xfrm>
          <a:prstGeom prst="ellipse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6" name="Овал 105"/>
          <p:cNvSpPr/>
          <p:nvPr/>
        </p:nvSpPr>
        <p:spPr bwMode="auto">
          <a:xfrm>
            <a:off x="455613" y="5526088"/>
            <a:ext cx="525462" cy="488950"/>
          </a:xfrm>
          <a:prstGeom prst="ellipse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07" name="Овал 106"/>
          <p:cNvSpPr/>
          <p:nvPr/>
        </p:nvSpPr>
        <p:spPr bwMode="auto">
          <a:xfrm>
            <a:off x="6440488" y="3544888"/>
            <a:ext cx="525462" cy="487362"/>
          </a:xfrm>
          <a:prstGeom prst="ellipse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8" name="Овал 107"/>
          <p:cNvSpPr/>
          <p:nvPr/>
        </p:nvSpPr>
        <p:spPr bwMode="auto">
          <a:xfrm>
            <a:off x="6440488" y="5349875"/>
            <a:ext cx="525462" cy="487363"/>
          </a:xfrm>
          <a:prstGeom prst="ellipse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09" name="Стрелка вправо 108"/>
          <p:cNvSpPr/>
          <p:nvPr/>
        </p:nvSpPr>
        <p:spPr>
          <a:xfrm>
            <a:off x="5915819" y="3557588"/>
            <a:ext cx="442119" cy="598487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0" name="Стрелка вправо 109"/>
          <p:cNvSpPr/>
          <p:nvPr/>
        </p:nvSpPr>
        <p:spPr>
          <a:xfrm rot="10800000">
            <a:off x="5915819" y="5307012"/>
            <a:ext cx="492919" cy="598487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pic>
        <p:nvPicPr>
          <p:cNvPr id="111" name="Picture 48" descr="http://budget.gov.ru/static/images/logo.png;jsessionid=N8pnVd1hlGfDxvwpg72c5Vp4flNGjPZBZdK1qVGFjQ5zXCJjzxvh!1444057650!7446992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6224588"/>
            <a:ext cx="1608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30" descr="cog icon"/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39" y="4648994"/>
            <a:ext cx="274053" cy="274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Прямоугольник 5"/>
          <p:cNvSpPr>
            <a:spLocks noChangeArrowheads="1"/>
          </p:cNvSpPr>
          <p:nvPr/>
        </p:nvSpPr>
        <p:spPr bwMode="auto">
          <a:xfrm>
            <a:off x="4219575" y="146538"/>
            <a:ext cx="74104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  <a:sym typeface="Arial" pitchFamily="34" charset="0"/>
              </a:rPr>
              <a:t>Порядок подключения организаций </a:t>
            </a:r>
            <a:endParaRPr lang="ru-RU" altLang="ru-RU" sz="1800" i="1" dirty="0">
              <a:solidFill>
                <a:srgbClr val="0070C0"/>
              </a:solidFill>
              <a:cs typeface="Times New Roman" pitchFamily="18" charset="0"/>
              <a:sym typeface="Arial" pitchFamily="34" charset="0"/>
            </a:endParaRPr>
          </a:p>
        </p:txBody>
      </p:sp>
      <p:sp>
        <p:nvSpPr>
          <p:cNvPr id="116" name="Прямоугольник 115"/>
          <p:cNvSpPr/>
          <p:nvPr/>
        </p:nvSpPr>
        <p:spPr>
          <a:xfrm>
            <a:off x="1143000" y="2638425"/>
            <a:ext cx="4772025" cy="476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Стрелка вправо 116"/>
          <p:cNvSpPr/>
          <p:nvPr/>
        </p:nvSpPr>
        <p:spPr>
          <a:xfrm rot="5400000">
            <a:off x="432992" y="2541985"/>
            <a:ext cx="498474" cy="453231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8" name="Прямоугольник 117"/>
          <p:cNvSpPr/>
          <p:nvPr/>
        </p:nvSpPr>
        <p:spPr>
          <a:xfrm>
            <a:off x="1143794" y="5002212"/>
            <a:ext cx="4772025" cy="476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ик 118"/>
          <p:cNvSpPr/>
          <p:nvPr/>
        </p:nvSpPr>
        <p:spPr>
          <a:xfrm>
            <a:off x="7035007" y="5154612"/>
            <a:ext cx="4280694" cy="476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124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86912"/>
            <a:ext cx="3533774" cy="50048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74" y="1223739"/>
            <a:ext cx="3673476" cy="5196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218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9194800" y="6356350"/>
            <a:ext cx="27432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6D3B046F-B699-4D9D-ACB5-843F394D2513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200" dirty="0" smtClean="0">
              <a:solidFill>
                <a:srgbClr val="898989"/>
              </a:solidFill>
            </a:endParaRPr>
          </a:p>
        </p:txBody>
      </p:sp>
      <p:sp>
        <p:nvSpPr>
          <p:cNvPr id="9219" name="Прямоугольник 6"/>
          <p:cNvSpPr>
            <a:spLocks noChangeArrowheads="1"/>
          </p:cNvSpPr>
          <p:nvPr/>
        </p:nvSpPr>
        <p:spPr bwMode="auto">
          <a:xfrm>
            <a:off x="4048125" y="138113"/>
            <a:ext cx="78311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  <a:sym typeface="Arial" pitchFamily="34" charset="0"/>
              </a:rPr>
              <a:t>Заявка </a:t>
            </a:r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sym typeface="Arial" pitchFamily="34" charset="0"/>
              </a:rPr>
              <a:t>ГРБС </a:t>
            </a: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  <a:sym typeface="Arial" pitchFamily="34" charset="0"/>
              </a:rPr>
              <a:t>на подключение к системе «Электронный бюджет» для </a:t>
            </a:r>
            <a:r>
              <a:rPr lang="ru-RU" alt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sym typeface="Arial" pitchFamily="34" charset="0"/>
              </a:rPr>
              <a:t>учета бюджетных обязательств</a:t>
            </a:r>
            <a:endParaRPr lang="ru-RU" altLang="ru-RU" sz="2000" b="1" dirty="0">
              <a:solidFill>
                <a:srgbClr val="0070C0"/>
              </a:solidFill>
              <a:latin typeface="Arial" panose="020B0604020202020204" pitchFamily="34" charset="0"/>
              <a:sym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7235825" y="1628775"/>
            <a:ext cx="4714875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kumimoji="0" lang="ru-RU" altLang="ru-RU" sz="1400" b="1" dirty="0">
                <a:solidFill>
                  <a:srgbClr val="4F6228"/>
                </a:solidFill>
                <a:latin typeface="Arial" panose="020B0604020202020204" pitchFamily="34" charset="0"/>
              </a:rPr>
              <a:t>В заявке указываются полномочия сотрудников по работе в системе «Электронный  бюджет», в том числе: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7477125" y="2159000"/>
            <a:ext cx="4359275" cy="974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kumimoji="0" lang="ru-RU" altLang="ru-RU" sz="1400" b="1" dirty="0">
                <a:solidFill>
                  <a:srgbClr val="00B0F0"/>
                </a:solidFill>
                <a:latin typeface="Arial" panose="020B0604020202020204" pitchFamily="34" charset="0"/>
              </a:rPr>
              <a:t>ввод данных</a:t>
            </a:r>
            <a:r>
              <a:rPr kumimoji="0" lang="ru-RU" altLang="ru-RU" sz="1400" dirty="0">
                <a:latin typeface="Arial" panose="020B0604020202020204" pitchFamily="34" charset="0"/>
              </a:rPr>
              <a:t> – предоставляется сотруднику, осуществляющему создание </a:t>
            </a:r>
            <a:r>
              <a:rPr kumimoji="0" lang="ru-RU" altLang="ru-RU" sz="1400" dirty="0" smtClean="0">
                <a:latin typeface="Arial" panose="020B0604020202020204" pitchFamily="34" charset="0"/>
              </a:rPr>
              <a:t>формуляра сведений о бюджетном обязательстве</a:t>
            </a:r>
            <a:endParaRPr kumimoji="0" lang="ru-RU" altLang="ru-RU" sz="1400" dirty="0">
              <a:latin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7448550" y="2762250"/>
            <a:ext cx="4359275" cy="14509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kumimoji="0" lang="ru-RU" altLang="ru-RU" sz="1400" b="1" dirty="0">
                <a:solidFill>
                  <a:srgbClr val="00B0F0"/>
                </a:solidFill>
                <a:latin typeface="Arial" panose="020B0604020202020204" pitchFamily="34" charset="0"/>
              </a:rPr>
              <a:t>согласование</a:t>
            </a:r>
            <a:r>
              <a:rPr kumimoji="0" lang="ru-RU" altLang="ru-RU" sz="1400" dirty="0">
                <a:latin typeface="Arial" panose="020B0604020202020204" pitchFamily="34" charset="0"/>
              </a:rPr>
              <a:t> – предоставляется сотруднику, который осуществляет согласование </a:t>
            </a:r>
            <a:r>
              <a:rPr kumimoji="0" lang="ru-RU" altLang="ru-RU" sz="1400" dirty="0" smtClean="0">
                <a:latin typeface="Arial" panose="020B0604020202020204" pitchFamily="34" charset="0"/>
              </a:rPr>
              <a:t>формуляра сведений о бюджетном обязательстве</a:t>
            </a:r>
            <a:endParaRPr kumimoji="0" lang="ru-RU" altLang="ru-RU" sz="1400" dirty="0">
              <a:latin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7448550" y="3856038"/>
            <a:ext cx="4359275" cy="10890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kumimoji="0" lang="ru-RU" altLang="ru-RU" sz="1400" b="1" dirty="0">
                <a:solidFill>
                  <a:srgbClr val="00B0F0"/>
                </a:solidFill>
                <a:latin typeface="Arial" panose="020B0604020202020204" pitchFamily="34" charset="0"/>
              </a:rPr>
              <a:t>утверждение</a:t>
            </a:r>
            <a:r>
              <a:rPr kumimoji="0" lang="ru-RU" altLang="ru-RU" sz="1400" dirty="0">
                <a:latin typeface="Arial" panose="020B0604020202020204" pitchFamily="34" charset="0"/>
              </a:rPr>
              <a:t> – предоставляется сотруднику, который осуществляет утверждение (подписание) </a:t>
            </a:r>
            <a:r>
              <a:rPr kumimoji="0" lang="ru-RU" altLang="ru-RU" sz="1400" dirty="0" smtClean="0">
                <a:latin typeface="Arial" panose="020B0604020202020204" pitchFamily="34" charset="0"/>
              </a:rPr>
              <a:t>формуляра сведений о бюджетном обязательстве</a:t>
            </a:r>
            <a:endParaRPr kumimoji="0" lang="ru-RU" altLang="ru-RU" sz="1400" dirty="0">
              <a:latin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 bwMode="auto">
          <a:xfrm>
            <a:off x="7472363" y="4754563"/>
            <a:ext cx="4448175" cy="9953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kumimoji="0" lang="ru-RU" altLang="ru-RU" sz="1400" b="1" dirty="0">
                <a:solidFill>
                  <a:srgbClr val="00B0F0"/>
                </a:solidFill>
                <a:latin typeface="Arial" panose="020B0604020202020204" pitchFamily="34" charset="0"/>
              </a:rPr>
              <a:t>просмотр</a:t>
            </a:r>
            <a:r>
              <a:rPr kumimoji="0" lang="ru-RU" altLang="ru-RU" sz="1400" dirty="0">
                <a:latin typeface="Arial" panose="020B0604020202020204" pitchFamily="34" charset="0"/>
              </a:rPr>
              <a:t> – предоставляется сотруднику для просмотра документов, созданных </a:t>
            </a:r>
            <a:r>
              <a:rPr kumimoji="0" lang="ru-RU" altLang="ru-RU" sz="1400" dirty="0" smtClean="0">
                <a:latin typeface="Arial" panose="020B0604020202020204" pitchFamily="34" charset="0"/>
              </a:rPr>
              <a:t>другими сотрудниками, </a:t>
            </a:r>
            <a:r>
              <a:rPr kumimoji="0" lang="ru-RU" altLang="ru-RU" sz="1400" dirty="0">
                <a:latin typeface="Arial" panose="020B0604020202020204" pitchFamily="34" charset="0"/>
              </a:rPr>
              <a:t>без возможности редактирования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502402" y="5998455"/>
            <a:ext cx="4143375" cy="714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kumimoji="0" lang="ru-RU" altLang="ru-RU" b="1" dirty="0" smtClean="0">
                <a:solidFill>
                  <a:srgbClr val="FF0000"/>
                </a:solidFill>
              </a:rPr>
              <a:t>ОБЯЗАТЕЛЬНО НАЗНАЧЕНИЕ РОЛЕЙ: </a:t>
            </a:r>
          </a:p>
          <a:p>
            <a:pPr>
              <a:defRPr/>
            </a:pPr>
            <a:r>
              <a:rPr kumimoji="0" lang="ru-RU" altLang="ru-RU" b="1" dirty="0" smtClean="0"/>
              <a:t>ВВОД ДАННЫХ, СОГЛАСОВАНИЕ/УТВЕРЖДЕНИЕ</a:t>
            </a:r>
            <a:endParaRPr kumimoji="0" lang="ru-RU" altLang="ru-RU" dirty="0"/>
          </a:p>
        </p:txBody>
      </p:sp>
      <p:pic>
        <p:nvPicPr>
          <p:cNvPr id="9229" name="Picture 15" descr="settings ic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1665288"/>
            <a:ext cx="7889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8" descr="https://www.osha.gov/dsg/hazcom/pictograms/image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127" y="6009364"/>
            <a:ext cx="74612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4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 txBox="1">
            <a:spLocks noChangeArrowheads="1"/>
          </p:cNvSpPr>
          <p:nvPr/>
        </p:nvSpPr>
        <p:spPr bwMode="auto">
          <a:xfrm>
            <a:off x="4986337" y="115888"/>
            <a:ext cx="6643687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Поддержка пользователей по подключению к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системе «Электронный бюджет»</a:t>
            </a:r>
          </a:p>
        </p:txBody>
      </p:sp>
      <p:sp>
        <p:nvSpPr>
          <p:cNvPr id="10245" name="Прямоугольник 69"/>
          <p:cNvSpPr>
            <a:spLocks noChangeArrowheads="1"/>
          </p:cNvSpPr>
          <p:nvPr/>
        </p:nvSpPr>
        <p:spPr bwMode="auto">
          <a:xfrm>
            <a:off x="7223125" y="1252538"/>
            <a:ext cx="4016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r>
              <a:rPr lang="ru-RU" altLang="ru-RU" b="1" dirty="0">
                <a:latin typeface="Arial" pitchFamily="34" charset="0"/>
              </a:rPr>
              <a:t>Телефон «Горячей линии» </a:t>
            </a:r>
          </a:p>
          <a:p>
            <a:r>
              <a:rPr lang="ru-RU" altLang="ru-RU" b="1" dirty="0">
                <a:latin typeface="Arial" pitchFamily="34" charset="0"/>
              </a:rPr>
              <a:t>системы «Электронный бюджет»</a:t>
            </a:r>
          </a:p>
        </p:txBody>
      </p:sp>
      <p:sp>
        <p:nvSpPr>
          <p:cNvPr id="10246" name="Прямоугольник 71"/>
          <p:cNvSpPr>
            <a:spLocks noChangeArrowheads="1"/>
          </p:cNvSpPr>
          <p:nvPr/>
        </p:nvSpPr>
        <p:spPr bwMode="auto">
          <a:xfrm>
            <a:off x="7292975" y="4933950"/>
            <a:ext cx="3538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r>
              <a:rPr lang="ru-RU" altLang="ru-RU" b="1" dirty="0">
                <a:latin typeface="Arial" pitchFamily="34" charset="0"/>
              </a:rPr>
              <a:t>Обращение в УФК, в том числе для внесения информации в систему поддержки пользователей</a:t>
            </a:r>
          </a:p>
        </p:txBody>
      </p:sp>
      <p:pic>
        <p:nvPicPr>
          <p:cNvPr id="10249" name="Picture 21" descr="avatar, headphones, male, mic, support, supportmale, user 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825" y="4987925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3971925"/>
            <a:ext cx="3152775" cy="278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1" name="Прямоугольник 65"/>
          <p:cNvSpPr>
            <a:spLocks noChangeArrowheads="1"/>
          </p:cNvSpPr>
          <p:nvPr/>
        </p:nvSpPr>
        <p:spPr bwMode="auto">
          <a:xfrm>
            <a:off x="3367088" y="4424363"/>
            <a:ext cx="27432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r>
              <a:rPr lang="ru-RU" altLang="ru-RU" b="1" dirty="0">
                <a:latin typeface="Arial" pitchFamily="34" charset="0"/>
              </a:rPr>
              <a:t>Официальный </a:t>
            </a:r>
          </a:p>
          <a:p>
            <a:r>
              <a:rPr lang="ru-RU" altLang="ru-RU" b="1" dirty="0">
                <a:latin typeface="Arial" pitchFamily="34" charset="0"/>
              </a:rPr>
              <a:t>сайт Федерального казначейства</a:t>
            </a:r>
          </a:p>
          <a:p>
            <a:endParaRPr lang="ru-RU" altLang="ru-RU" b="1" dirty="0">
              <a:latin typeface="Arial" pitchFamily="34" charset="0"/>
            </a:endParaRPr>
          </a:p>
          <a:p>
            <a:r>
              <a:rPr lang="ru-RU" altLang="ru-RU" sz="1400" b="1" dirty="0">
                <a:solidFill>
                  <a:srgbClr val="0070C0"/>
                </a:solidFill>
                <a:latin typeface="Arial" pitchFamily="34" charset="0"/>
              </a:rPr>
              <a:t>ЭЛЕКТРОННЫЙ БЮДЖЕТ </a:t>
            </a:r>
            <a:r>
              <a:rPr lang="en-US" altLang="ru-RU" sz="1400" b="1" dirty="0">
                <a:solidFill>
                  <a:srgbClr val="0070C0"/>
                </a:solidFill>
                <a:latin typeface="Arial" pitchFamily="34" charset="0"/>
              </a:rPr>
              <a:t>&gt;</a:t>
            </a:r>
            <a:r>
              <a:rPr lang="ru-RU" altLang="ru-RU" sz="1400" b="1" dirty="0">
                <a:solidFill>
                  <a:srgbClr val="0070C0"/>
                </a:solidFill>
                <a:latin typeface="Arial" pitchFamily="34" charset="0"/>
              </a:rPr>
              <a:t> ПОДКЛЮЧЕНИЕ К СИСТЕМЕ</a:t>
            </a:r>
          </a:p>
        </p:txBody>
      </p:sp>
      <p:sp>
        <p:nvSpPr>
          <p:cNvPr id="10252" name="Прямоугольник 22"/>
          <p:cNvSpPr>
            <a:spLocks noChangeArrowheads="1"/>
          </p:cNvSpPr>
          <p:nvPr/>
        </p:nvSpPr>
        <p:spPr bwMode="auto">
          <a:xfrm>
            <a:off x="555625" y="1574800"/>
            <a:ext cx="2328863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/>
            <a:r>
              <a:rPr lang="ru-RU" altLang="ru-RU" b="1" dirty="0">
                <a:latin typeface="Arial" pitchFamily="34" charset="0"/>
              </a:rPr>
              <a:t>Официальный сайт Минфина России</a:t>
            </a:r>
          </a:p>
          <a:p>
            <a:pPr algn="r"/>
            <a:endParaRPr lang="ru-RU" altLang="ru-RU" b="1" dirty="0">
              <a:latin typeface="Arial" pitchFamily="34" charset="0"/>
            </a:endParaRPr>
          </a:p>
          <a:p>
            <a:pPr algn="r"/>
            <a:r>
              <a:rPr lang="ru-RU" altLang="ru-RU" sz="1400" b="1" dirty="0">
                <a:solidFill>
                  <a:srgbClr val="0070C0"/>
                </a:solidFill>
                <a:latin typeface="Arial" pitchFamily="34" charset="0"/>
              </a:rPr>
              <a:t>ЭЛЕКТРОННЫЙ БЮДЖЕТ</a:t>
            </a:r>
          </a:p>
        </p:txBody>
      </p:sp>
      <p:pic>
        <p:nvPicPr>
          <p:cNvPr id="10253" name="Picture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275" y="1193800"/>
            <a:ext cx="3151188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Овал 24"/>
          <p:cNvSpPr/>
          <p:nvPr/>
        </p:nvSpPr>
        <p:spPr bwMode="auto">
          <a:xfrm>
            <a:off x="458788" y="3095625"/>
            <a:ext cx="525462" cy="487363"/>
          </a:xfrm>
          <a:prstGeom prst="ellipse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6" name="Овал 25"/>
          <p:cNvSpPr/>
          <p:nvPr/>
        </p:nvSpPr>
        <p:spPr bwMode="auto">
          <a:xfrm>
            <a:off x="6591300" y="1331913"/>
            <a:ext cx="525463" cy="487362"/>
          </a:xfrm>
          <a:prstGeom prst="ellipse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7" name="Овал 26"/>
          <p:cNvSpPr/>
          <p:nvPr/>
        </p:nvSpPr>
        <p:spPr bwMode="auto">
          <a:xfrm>
            <a:off x="6689725" y="5197475"/>
            <a:ext cx="525463" cy="487363"/>
          </a:xfrm>
          <a:prstGeom prst="ellipse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291" y="1945542"/>
            <a:ext cx="5500933" cy="2799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" name="Скругленная прямоугольная выноска 72"/>
          <p:cNvSpPr/>
          <p:nvPr/>
        </p:nvSpPr>
        <p:spPr bwMode="auto">
          <a:xfrm>
            <a:off x="8945990" y="2063385"/>
            <a:ext cx="2800534" cy="1023937"/>
          </a:xfrm>
          <a:prstGeom prst="wedgeRoundRectCallout">
            <a:avLst>
              <a:gd name="adj1" fmla="val -72215"/>
              <a:gd name="adj2" fmla="val 93176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Номер телефона «Горячей линии» указан на странице входа в личный кабинет пользователей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960" y="3519487"/>
            <a:ext cx="17526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84948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7188" y="2193069"/>
            <a:ext cx="8708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Спасибо за внимание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2499" y="4621273"/>
            <a:ext cx="63562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0"/>
              </a:spcBef>
            </a:pPr>
            <a:r>
              <a:rPr lang="ru-RU" altLang="ru-RU" dirty="0" smtClean="0">
                <a:latin typeface="Arial" panose="020B0604020202020204" pitchFamily="34" charset="0"/>
              </a:rPr>
              <a:t>Заместитель начальника</a:t>
            </a:r>
            <a:br>
              <a:rPr lang="ru-RU" altLang="ru-RU" dirty="0" smtClean="0">
                <a:latin typeface="Arial" panose="020B0604020202020204" pitchFamily="34" charset="0"/>
              </a:rPr>
            </a:br>
            <a:r>
              <a:rPr lang="ru-RU" altLang="ru-RU" dirty="0" smtClean="0">
                <a:latin typeface="Arial" panose="020B0604020202020204" pitchFamily="34" charset="0"/>
              </a:rPr>
              <a:t>Управления интегрированных информационных систем государственных финансов Федерального казначейства</a:t>
            </a:r>
          </a:p>
          <a:p>
            <a:pPr algn="r">
              <a:spcBef>
                <a:spcPts val="0"/>
              </a:spcBef>
            </a:pPr>
            <a:endParaRPr lang="ru-RU" altLang="ru-RU" dirty="0">
              <a:latin typeface="Arial" panose="020B0604020202020204" pitchFamily="34" charset="0"/>
            </a:endParaRPr>
          </a:p>
          <a:p>
            <a:pPr algn="r">
              <a:spcBef>
                <a:spcPts val="0"/>
              </a:spcBef>
            </a:pPr>
            <a:r>
              <a:rPr lang="ru-RU" altLang="ru-RU" b="1" dirty="0" smtClean="0">
                <a:latin typeface="Arial" panose="020B0604020202020204" pitchFamily="34" charset="0"/>
              </a:rPr>
              <a:t>Залялова Анна Владимировна</a:t>
            </a:r>
            <a:endParaRPr lang="ru-RU" altLang="ru-RU" b="1" dirty="0"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89432" y="5729598"/>
            <a:ext cx="2010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0"/>
              </a:spcBef>
            </a:pPr>
            <a:r>
              <a:rPr lang="ru-RU" altLang="ru-RU" sz="1600" dirty="0" smtClean="0">
                <a:latin typeface="Arial" panose="020B0604020202020204" pitchFamily="34" charset="0"/>
              </a:rPr>
              <a:t>18 ноября 2016 г.</a:t>
            </a:r>
            <a:endParaRPr lang="ru-RU" altLang="ru-RU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56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335059" y="173649"/>
            <a:ext cx="7921418" cy="608541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Изменения</a:t>
            </a:r>
            <a:r>
              <a:rPr lang="en-US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в порядке учета бюджетных обязательств с 01.01.2017 года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676541"/>
              </p:ext>
            </p:extLst>
          </p:nvPr>
        </p:nvGraphicFramePr>
        <p:xfrm>
          <a:off x="975947" y="1106528"/>
          <a:ext cx="10849707" cy="50393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472962"/>
                <a:gridCol w="3472962"/>
                <a:gridCol w="3903783"/>
              </a:tblGrid>
              <a:tr h="370840"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01.01.2017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после 01.01.2017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 обязательства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Сведения о БО формируются ПБС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Сведения о БО формируются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ПБС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ФК в отдельных случаях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Типы документов-оснований возникновения БО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Контракт,  Соглашение, нормативно-правовой акт,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исполнительный документ, решение налогового органа,  иное основание (далее – принятые БО)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Добавлены «Извещение об осуществлении закупки», «Приглашение принять участие в определении поставщика,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подрядчика (исполнителя)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(далее- принимаемые БО)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 проверки сведений о БО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дня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дня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Контроль на документы-основания возникновения БО 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Требуется предоставление в составе БО 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окументов-основания возникновения БО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контрактов и соглашений проверка производится на д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окументы-основания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размещенные в реестре контрактов и реестре соглашений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Проведение контроля на ЛБО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 отрицательном результате контроля БО на ЛБО, БО не ставится на учет и формируется протокол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 принимаемых БО: при отрицательном результате контроля БО на ЛБО, БО не ставится на учет и формируется протокол;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 принятых БО: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 отрицательном результате контроля БО на ЛБО, БО ставится на учет с одновременным формированием уведомления о превышении ЛБО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 БО по исполнительным документам 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Предоставляется ПБС-должником в произвольной письменной форме информация об источнике образования задолженности и КБК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ПБС-должник предоставляет Сведения о бюджетном обязательстве.  Дополнительное</a:t>
                      </a:r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предоставление информации об </a:t>
                      </a: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источнике образования задолженности и КБК не требуется.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7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31"/>
          <p:cNvSpPr>
            <a:spLocks noGrp="1"/>
          </p:cNvSpPr>
          <p:nvPr>
            <p:ph type="title"/>
          </p:nvPr>
        </p:nvSpPr>
        <p:spPr>
          <a:xfrm>
            <a:off x="4161692" y="365126"/>
            <a:ext cx="7192107" cy="584443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Изменения в форме бюджетного обязательства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693587"/>
              </p:ext>
            </p:extLst>
          </p:nvPr>
        </p:nvGraphicFramePr>
        <p:xfrm>
          <a:off x="621323" y="1201492"/>
          <a:ext cx="10984523" cy="5269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Лист" r:id="rId3" imgW="9553643" imgH="4991190" progId="Excel.Sheet.8">
                  <p:embed/>
                </p:oleObj>
              </mc:Choice>
              <mc:Fallback>
                <p:oleObj name="Лист" r:id="rId3" imgW="9553643" imgH="499119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1323" y="1201492"/>
                        <a:ext cx="10984523" cy="5269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485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31"/>
          <p:cNvSpPr>
            <a:spLocks noGrp="1"/>
          </p:cNvSpPr>
          <p:nvPr>
            <p:ph type="title"/>
          </p:nvPr>
        </p:nvSpPr>
        <p:spPr>
          <a:xfrm>
            <a:off x="4161692" y="365126"/>
            <a:ext cx="7192107" cy="584443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Open Sans Condensed Light" panose="020B0306030504020204" charset="0"/>
                <a:cs typeface="Arial" panose="020B0604020202020204" pitchFamily="34" charset="0"/>
              </a:rPr>
              <a:t>Изменения в форме бюджетного обязательства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Open Sans Condensed Light" panose="020B0306030504020204" charset="0"/>
              <a:cs typeface="Arial" panose="020B0604020202020204" pitchFamily="34" charset="0"/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430704"/>
              </p:ext>
            </p:extLst>
          </p:nvPr>
        </p:nvGraphicFramePr>
        <p:xfrm>
          <a:off x="768229" y="1114670"/>
          <a:ext cx="10556263" cy="5532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" name="Лист" r:id="rId3" imgW="9553522" imgH="5305500" progId="Excel.Sheet.8">
                  <p:embed/>
                </p:oleObj>
              </mc:Choice>
              <mc:Fallback>
                <p:oleObj name="Лист" r:id="rId3" imgW="9553522" imgH="530550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8229" y="1114670"/>
                        <a:ext cx="10556263" cy="5532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662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Скругленный прямоугольник 121"/>
          <p:cNvSpPr/>
          <p:nvPr/>
        </p:nvSpPr>
        <p:spPr>
          <a:xfrm>
            <a:off x="390700" y="1606336"/>
            <a:ext cx="2897255" cy="2116910"/>
          </a:xfrm>
          <a:prstGeom prst="roundRect">
            <a:avLst>
              <a:gd name="adj" fmla="val 8856"/>
            </a:avLst>
          </a:prstGeom>
          <a:solidFill>
            <a:srgbClr val="EB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Скругленный прямоугольник 122"/>
          <p:cNvSpPr/>
          <p:nvPr/>
        </p:nvSpPr>
        <p:spPr>
          <a:xfrm>
            <a:off x="8211817" y="1607708"/>
            <a:ext cx="3749809" cy="2589362"/>
          </a:xfrm>
          <a:prstGeom prst="roundRect">
            <a:avLst>
              <a:gd name="adj" fmla="val 8856"/>
            </a:avLst>
          </a:prstGeom>
          <a:solidFill>
            <a:schemeClr val="accent6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ик 123"/>
          <p:cNvSpPr/>
          <p:nvPr/>
        </p:nvSpPr>
        <p:spPr>
          <a:xfrm>
            <a:off x="4153993" y="176213"/>
            <a:ext cx="7724503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ru-RU" alt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и ведение перечня бюджетных обязательств на федеральном уровне в 2017 году в открытой части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90700" y="1607708"/>
            <a:ext cx="2897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Управление расходами  (оператор МФ)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8294947" y="1594430"/>
            <a:ext cx="1412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АСФК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27" name="Скругленный прямоугольник 126"/>
          <p:cNvSpPr/>
          <p:nvPr/>
        </p:nvSpPr>
        <p:spPr>
          <a:xfrm>
            <a:off x="3433157" y="1607707"/>
            <a:ext cx="4659218" cy="4843389"/>
          </a:xfrm>
          <a:prstGeom prst="roundRect">
            <a:avLst>
              <a:gd name="adj" fmla="val 8856"/>
            </a:avLst>
          </a:prstGeom>
          <a:solidFill>
            <a:srgbClr val="EB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TextBox 127"/>
          <p:cNvSpPr txBox="1"/>
          <p:nvPr/>
        </p:nvSpPr>
        <p:spPr>
          <a:xfrm>
            <a:off x="3578513" y="1593904"/>
            <a:ext cx="2971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Управление расходами (оператор ФК)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129" name="Группа 128"/>
          <p:cNvGrpSpPr/>
          <p:nvPr/>
        </p:nvGrpSpPr>
        <p:grpSpPr>
          <a:xfrm>
            <a:off x="6447589" y="3204383"/>
            <a:ext cx="1661412" cy="2120006"/>
            <a:chOff x="4935270" y="1764411"/>
            <a:chExt cx="1130214" cy="1387270"/>
          </a:xfrm>
        </p:grpSpPr>
        <p:pic>
          <p:nvPicPr>
            <p:cNvPr id="130" name="Picture 18" descr="folder icon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5490" y="1764411"/>
              <a:ext cx="909776" cy="909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" name="Прямоугольник 130"/>
            <p:cNvSpPr/>
            <p:nvPr/>
          </p:nvSpPr>
          <p:spPr>
            <a:xfrm>
              <a:off x="4935270" y="2668321"/>
              <a:ext cx="1130214" cy="483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400" b="1" dirty="0" smtClean="0">
                  <a:solidFill>
                    <a:srgbClr val="70AD47"/>
                  </a:solidFill>
                  <a:latin typeface="Arial" pitchFamily="34" charset="0"/>
                </a:rPr>
                <a:t>Перечень бюджетных обязательств</a:t>
              </a:r>
              <a:endParaRPr lang="ru-RU" altLang="ru-RU" sz="1400" b="1" dirty="0">
                <a:solidFill>
                  <a:srgbClr val="70AD47"/>
                </a:solidFill>
                <a:latin typeface="Arial" pitchFamily="34" charset="0"/>
              </a:endParaRPr>
            </a:p>
          </p:txBody>
        </p:sp>
      </p:grpSp>
      <p:grpSp>
        <p:nvGrpSpPr>
          <p:cNvPr id="132" name="Группа 131"/>
          <p:cNvGrpSpPr/>
          <p:nvPr/>
        </p:nvGrpSpPr>
        <p:grpSpPr>
          <a:xfrm>
            <a:off x="1260640" y="2247174"/>
            <a:ext cx="1298326" cy="1361408"/>
            <a:chOff x="1478121" y="2754398"/>
            <a:chExt cx="1298326" cy="1361408"/>
          </a:xfrm>
        </p:grpSpPr>
        <p:sp>
          <p:nvSpPr>
            <p:cNvPr id="133" name="Прямоугольник 132"/>
            <p:cNvSpPr/>
            <p:nvPr/>
          </p:nvSpPr>
          <p:spPr>
            <a:xfrm>
              <a:off x="1478121" y="3654141"/>
              <a:ext cx="12983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200" b="1" dirty="0" smtClean="0">
                  <a:solidFill>
                    <a:srgbClr val="FF9966"/>
                  </a:solidFill>
                  <a:latin typeface="Arial" pitchFamily="34" charset="0"/>
                </a:rPr>
                <a:t>Сведения о соглашениях</a:t>
              </a:r>
              <a:endParaRPr lang="ru-RU" altLang="ru-RU" sz="1200" b="1" dirty="0">
                <a:solidFill>
                  <a:srgbClr val="FF9966"/>
                </a:solidFill>
                <a:latin typeface="Arial" pitchFamily="34" charset="0"/>
              </a:endParaRPr>
            </a:p>
          </p:txBody>
        </p:sp>
        <p:pic>
          <p:nvPicPr>
            <p:cNvPr id="134" name="Picture 6" descr="document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5210" y="2754398"/>
              <a:ext cx="899999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5" name="Скругленный прямоугольник 134"/>
          <p:cNvSpPr/>
          <p:nvPr/>
        </p:nvSpPr>
        <p:spPr>
          <a:xfrm>
            <a:off x="388392" y="4363096"/>
            <a:ext cx="2899563" cy="2088000"/>
          </a:xfrm>
          <a:prstGeom prst="roundRect">
            <a:avLst>
              <a:gd name="adj" fmla="val 8856"/>
            </a:avLst>
          </a:prstGeom>
          <a:solidFill>
            <a:srgbClr val="EB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TextBox 135"/>
          <p:cNvSpPr txBox="1"/>
          <p:nvPr/>
        </p:nvSpPr>
        <p:spPr>
          <a:xfrm>
            <a:off x="421645" y="4401627"/>
            <a:ext cx="3011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Управление закупками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137" name="Группа 136"/>
          <p:cNvGrpSpPr/>
          <p:nvPr/>
        </p:nvGrpSpPr>
        <p:grpSpPr>
          <a:xfrm>
            <a:off x="342157" y="4853457"/>
            <a:ext cx="1298326" cy="1361408"/>
            <a:chOff x="1478121" y="2754398"/>
            <a:chExt cx="1298326" cy="1361408"/>
          </a:xfrm>
        </p:grpSpPr>
        <p:sp>
          <p:nvSpPr>
            <p:cNvPr id="138" name="Прямоугольник 137"/>
            <p:cNvSpPr/>
            <p:nvPr/>
          </p:nvSpPr>
          <p:spPr>
            <a:xfrm>
              <a:off x="1478121" y="3654141"/>
              <a:ext cx="12983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200" b="1" dirty="0" smtClean="0">
                  <a:solidFill>
                    <a:srgbClr val="FF9966"/>
                  </a:solidFill>
                  <a:latin typeface="Arial" pitchFamily="34" charset="0"/>
                </a:rPr>
                <a:t>Сведения о контрактах</a:t>
              </a:r>
              <a:endParaRPr lang="ru-RU" altLang="ru-RU" sz="1200" b="1" dirty="0">
                <a:solidFill>
                  <a:srgbClr val="FF9966"/>
                </a:solidFill>
                <a:latin typeface="Arial" pitchFamily="34" charset="0"/>
              </a:endParaRPr>
            </a:p>
          </p:txBody>
        </p:sp>
        <p:pic>
          <p:nvPicPr>
            <p:cNvPr id="139" name="Picture 6" descr="document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5210" y="2754398"/>
              <a:ext cx="899999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40" name="Прямая со стрелкой 139"/>
          <p:cNvCxnSpPr/>
          <p:nvPr/>
        </p:nvCxnSpPr>
        <p:spPr>
          <a:xfrm>
            <a:off x="6334103" y="2837147"/>
            <a:ext cx="517766" cy="338314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41" name="Прямая со стрелкой 140"/>
          <p:cNvCxnSpPr/>
          <p:nvPr/>
        </p:nvCxnSpPr>
        <p:spPr>
          <a:xfrm flipV="1">
            <a:off x="5762766" y="4457216"/>
            <a:ext cx="845831" cy="684499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42" name="Группа 141"/>
          <p:cNvGrpSpPr/>
          <p:nvPr/>
        </p:nvGrpSpPr>
        <p:grpSpPr>
          <a:xfrm>
            <a:off x="3380746" y="3772487"/>
            <a:ext cx="2455079" cy="719138"/>
            <a:chOff x="-1289428" y="1663482"/>
            <a:chExt cx="2455079" cy="719138"/>
          </a:xfrm>
        </p:grpSpPr>
        <p:pic>
          <p:nvPicPr>
            <p:cNvPr id="143" name="Picture 6" descr="document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514" y="1663482"/>
              <a:ext cx="719137" cy="71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" name="Прямоугольник 143"/>
            <p:cNvSpPr/>
            <p:nvPr/>
          </p:nvSpPr>
          <p:spPr>
            <a:xfrm>
              <a:off x="-1289428" y="1742823"/>
              <a:ext cx="1737603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ru-RU" altLang="ru-RU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Сведения о БО на основании ИД и РНО, </a:t>
              </a:r>
              <a:r>
                <a:rPr lang="ru-RU" altLang="ru-RU" sz="105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АвтоБО</a:t>
              </a:r>
              <a:endParaRPr lang="ru-RU" altLang="ru-RU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sp>
        <p:nvSpPr>
          <p:cNvPr id="14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7</a:t>
            </a:fld>
            <a:endParaRPr lang="ru-RU" altLang="ru-RU" dirty="0"/>
          </a:p>
        </p:txBody>
      </p:sp>
      <p:cxnSp>
        <p:nvCxnSpPr>
          <p:cNvPr id="146" name="Прямая со стрелкой 145"/>
          <p:cNvCxnSpPr/>
          <p:nvPr/>
        </p:nvCxnSpPr>
        <p:spPr>
          <a:xfrm>
            <a:off x="2528515" y="2799245"/>
            <a:ext cx="1210745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>
            <a:off x="2984262" y="5303457"/>
            <a:ext cx="1495721" cy="3822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48" name="Группа 147"/>
          <p:cNvGrpSpPr/>
          <p:nvPr/>
        </p:nvGrpSpPr>
        <p:grpSpPr>
          <a:xfrm>
            <a:off x="4843939" y="2205228"/>
            <a:ext cx="1889353" cy="1490784"/>
            <a:chOff x="1115739" y="2776759"/>
            <a:chExt cx="1889353" cy="1490784"/>
          </a:xfrm>
        </p:grpSpPr>
        <p:sp>
          <p:nvSpPr>
            <p:cNvPr id="149" name="Прямоугольник 148"/>
            <p:cNvSpPr/>
            <p:nvPr/>
          </p:nvSpPr>
          <p:spPr>
            <a:xfrm>
              <a:off x="1115739" y="3621212"/>
              <a:ext cx="18893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200" b="1" dirty="0" smtClean="0">
                  <a:solidFill>
                    <a:srgbClr val="FF9966"/>
                  </a:solidFill>
                  <a:latin typeface="Arial" pitchFamily="34" charset="0"/>
                </a:rPr>
                <a:t>Сведения о БО, поставленные на учет по соглашению</a:t>
              </a:r>
              <a:endParaRPr lang="ru-RU" altLang="ru-RU" sz="1200" b="1" dirty="0">
                <a:solidFill>
                  <a:srgbClr val="FF9966"/>
                </a:solidFill>
                <a:latin typeface="Arial" pitchFamily="34" charset="0"/>
              </a:endParaRPr>
            </a:p>
          </p:txBody>
        </p:sp>
        <p:pic>
          <p:nvPicPr>
            <p:cNvPr id="150" name="Picture 6" descr="document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692" y="2776759"/>
              <a:ext cx="899999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1" name="Группа 150"/>
          <p:cNvGrpSpPr/>
          <p:nvPr/>
        </p:nvGrpSpPr>
        <p:grpSpPr>
          <a:xfrm>
            <a:off x="4296379" y="4834199"/>
            <a:ext cx="1734199" cy="1512822"/>
            <a:chOff x="1345112" y="2754398"/>
            <a:chExt cx="1734199" cy="1512822"/>
          </a:xfrm>
        </p:grpSpPr>
        <p:sp>
          <p:nvSpPr>
            <p:cNvPr id="152" name="Прямоугольник 151"/>
            <p:cNvSpPr/>
            <p:nvPr/>
          </p:nvSpPr>
          <p:spPr>
            <a:xfrm>
              <a:off x="1345112" y="3620889"/>
              <a:ext cx="173419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200" b="1" dirty="0" smtClean="0">
                  <a:solidFill>
                    <a:srgbClr val="FF9966"/>
                  </a:solidFill>
                  <a:latin typeface="Arial" pitchFamily="34" charset="0"/>
                </a:rPr>
                <a:t>Сведения о БО, поставленные на учет по ГК</a:t>
              </a:r>
              <a:endParaRPr lang="ru-RU" altLang="ru-RU" sz="1200" b="1" dirty="0">
                <a:solidFill>
                  <a:srgbClr val="FF9966"/>
                </a:solidFill>
                <a:latin typeface="Arial" pitchFamily="34" charset="0"/>
              </a:endParaRPr>
            </a:p>
          </p:txBody>
        </p:sp>
        <p:pic>
          <p:nvPicPr>
            <p:cNvPr id="153" name="Picture 6" descr="document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5210" y="2754398"/>
              <a:ext cx="899999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4" name="Группа 153"/>
          <p:cNvGrpSpPr/>
          <p:nvPr/>
        </p:nvGrpSpPr>
        <p:grpSpPr>
          <a:xfrm>
            <a:off x="1798430" y="4814975"/>
            <a:ext cx="1298326" cy="1407844"/>
            <a:chOff x="1673735" y="4241378"/>
            <a:chExt cx="1298326" cy="1407844"/>
          </a:xfrm>
        </p:grpSpPr>
        <p:pic>
          <p:nvPicPr>
            <p:cNvPr id="155" name="Picture 16" descr="folder ico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5531" y="4241378"/>
              <a:ext cx="899998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" name="Прямоугольник 155"/>
            <p:cNvSpPr/>
            <p:nvPr/>
          </p:nvSpPr>
          <p:spPr>
            <a:xfrm>
              <a:off x="1673735" y="5187557"/>
              <a:ext cx="12983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200" b="1" dirty="0" smtClean="0">
                  <a:solidFill>
                    <a:srgbClr val="FF9966"/>
                  </a:solidFill>
                  <a:latin typeface="Arial" pitchFamily="34" charset="0"/>
                </a:rPr>
                <a:t>Реестр контрактов</a:t>
              </a:r>
              <a:endParaRPr lang="ru-RU" altLang="ru-RU" sz="1200" b="1" dirty="0">
                <a:solidFill>
                  <a:srgbClr val="FF9966"/>
                </a:solidFill>
                <a:latin typeface="Arial" pitchFamily="34" charset="0"/>
              </a:endParaRPr>
            </a:p>
          </p:txBody>
        </p:sp>
      </p:grpSp>
      <p:cxnSp>
        <p:nvCxnSpPr>
          <p:cNvPr id="157" name="Прямая со стрелкой 156"/>
          <p:cNvCxnSpPr/>
          <p:nvPr/>
        </p:nvCxnSpPr>
        <p:spPr>
          <a:xfrm>
            <a:off x="1500654" y="5303457"/>
            <a:ext cx="462543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58" name="Группа 157"/>
          <p:cNvGrpSpPr/>
          <p:nvPr/>
        </p:nvGrpSpPr>
        <p:grpSpPr>
          <a:xfrm>
            <a:off x="3607450" y="2211252"/>
            <a:ext cx="1298326" cy="1407844"/>
            <a:chOff x="1673735" y="4241378"/>
            <a:chExt cx="1298326" cy="1407844"/>
          </a:xfrm>
        </p:grpSpPr>
        <p:pic>
          <p:nvPicPr>
            <p:cNvPr id="159" name="Picture 16" descr="folder ico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5531" y="4241378"/>
              <a:ext cx="899998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0" name="Прямоугольник 159"/>
            <p:cNvSpPr/>
            <p:nvPr/>
          </p:nvSpPr>
          <p:spPr>
            <a:xfrm>
              <a:off x="1673735" y="5187557"/>
              <a:ext cx="12983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200" b="1" dirty="0" smtClean="0">
                  <a:solidFill>
                    <a:srgbClr val="FF9966"/>
                  </a:solidFill>
                  <a:latin typeface="Arial" pitchFamily="34" charset="0"/>
                </a:rPr>
                <a:t>Реестр соглашений</a:t>
              </a:r>
              <a:endParaRPr lang="ru-RU" altLang="ru-RU" sz="1200" b="1" dirty="0">
                <a:solidFill>
                  <a:srgbClr val="FF9966"/>
                </a:solidFill>
                <a:latin typeface="Arial" pitchFamily="34" charset="0"/>
              </a:endParaRPr>
            </a:p>
          </p:txBody>
        </p:sp>
      </p:grpSp>
      <p:cxnSp>
        <p:nvCxnSpPr>
          <p:cNvPr id="161" name="Прямая со стрелкой 160"/>
          <p:cNvCxnSpPr/>
          <p:nvPr/>
        </p:nvCxnSpPr>
        <p:spPr>
          <a:xfrm>
            <a:off x="4796540" y="2815871"/>
            <a:ext cx="462543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62" name="Прямоугольник 161"/>
          <p:cNvSpPr/>
          <p:nvPr/>
        </p:nvSpPr>
        <p:spPr>
          <a:xfrm>
            <a:off x="10310287" y="2927243"/>
            <a:ext cx="1670431" cy="57708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лимитах бюджетных обязательств</a:t>
            </a:r>
          </a:p>
        </p:txBody>
      </p:sp>
      <p:cxnSp>
        <p:nvCxnSpPr>
          <p:cNvPr id="163" name="Соединительная линия уступом 162"/>
          <p:cNvCxnSpPr>
            <a:stCxn id="164" idx="1"/>
            <a:endCxn id="130" idx="3"/>
          </p:cNvCxnSpPr>
          <p:nvPr/>
        </p:nvCxnSpPr>
        <p:spPr>
          <a:xfrm rot="10800000" flipV="1">
            <a:off x="7946981" y="3175871"/>
            <a:ext cx="1607930" cy="723666"/>
          </a:xfrm>
          <a:prstGeom prst="bentConnector3">
            <a:avLst>
              <a:gd name="adj1" fmla="val 50000"/>
            </a:avLst>
          </a:prstGeom>
          <a:ln w="381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164" name="Picture 4" descr="money ic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4911" y="2815871"/>
            <a:ext cx="7199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5" name="Группа 164"/>
          <p:cNvGrpSpPr/>
          <p:nvPr/>
        </p:nvGrpSpPr>
        <p:grpSpPr>
          <a:xfrm>
            <a:off x="8480921" y="4343972"/>
            <a:ext cx="3354411" cy="1015663"/>
            <a:chOff x="6918348" y="5861841"/>
            <a:chExt cx="3354411" cy="1015663"/>
          </a:xfrm>
        </p:grpSpPr>
        <p:sp>
          <p:nvSpPr>
            <p:cNvPr id="166" name="Овал 165"/>
            <p:cNvSpPr/>
            <p:nvPr/>
          </p:nvSpPr>
          <p:spPr>
            <a:xfrm>
              <a:off x="6918348" y="5943969"/>
              <a:ext cx="719998" cy="71561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7" name="Picture 2" descr="about, document, info, information icon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3344" y="5913364"/>
              <a:ext cx="530006" cy="7537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8" name="Прямоугольник 167"/>
            <p:cNvSpPr/>
            <p:nvPr/>
          </p:nvSpPr>
          <p:spPr>
            <a:xfrm>
              <a:off x="7705623" y="5861841"/>
              <a:ext cx="256713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 smtClean="0">
                  <a:solidFill>
                    <a:schemeClr val="tx2"/>
                  </a:solidFill>
                  <a:latin typeface="Arial" panose="020B0604020202020204" pitchFamily="34" charset="0"/>
                </a:rPr>
                <a:t>Направление ГРБС уведомления о превышении ЛБО, </a:t>
              </a:r>
            </a:p>
            <a:p>
              <a:r>
                <a:rPr lang="ru-RU" sz="1200" b="1" dirty="0" smtClean="0">
                  <a:solidFill>
                    <a:schemeClr val="tx2"/>
                  </a:solidFill>
                  <a:latin typeface="Arial" panose="020B0604020202020204" pitchFamily="34" charset="0"/>
                </a:rPr>
                <a:t>извещения о постановке на учет БО</a:t>
              </a:r>
              <a:endParaRPr lang="ru-RU" sz="1200" b="1" dirty="0">
                <a:solidFill>
                  <a:schemeClr val="tx2"/>
                </a:solidFill>
                <a:latin typeface="Arial" panose="020B0604020202020204" pitchFamily="34" charset="0"/>
              </a:endParaRPr>
            </a:p>
          </p:txBody>
        </p:sp>
      </p:grpSp>
      <p:cxnSp>
        <p:nvCxnSpPr>
          <p:cNvPr id="169" name="Прямая со стрелкой 168"/>
          <p:cNvCxnSpPr/>
          <p:nvPr/>
        </p:nvCxnSpPr>
        <p:spPr>
          <a:xfrm>
            <a:off x="5922149" y="4132055"/>
            <a:ext cx="670837" cy="1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70" name="Прямая со стрелкой 169"/>
          <p:cNvCxnSpPr/>
          <p:nvPr/>
        </p:nvCxnSpPr>
        <p:spPr>
          <a:xfrm>
            <a:off x="7930355" y="4256943"/>
            <a:ext cx="517766" cy="338314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23245876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335059" y="295426"/>
            <a:ext cx="7128807" cy="646331"/>
          </a:xfr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Правила постановки на учет бюджетных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обязательств по закупкам товаров, работ, услуг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104636"/>
              </p:ext>
            </p:extLst>
          </p:nvPr>
        </p:nvGraphicFramePr>
        <p:xfrm>
          <a:off x="773723" y="1485893"/>
          <a:ext cx="10961075" cy="4583359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80889"/>
                <a:gridCol w="3649483"/>
                <a:gridCol w="4597105"/>
                <a:gridCol w="2133598"/>
              </a:tblGrid>
              <a:tr h="430830"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Документ-основания возникновения БО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Правила постановки на учет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предоставления Сведений</a:t>
                      </a:r>
                      <a:r>
                        <a:rPr lang="ru-RU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 БО</a:t>
                      </a:r>
                      <a:r>
                        <a:rPr lang="ru-RU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14233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Извещение об осуществлении закупки </a:t>
                      </a:r>
                      <a:endParaRPr lang="ru-RU" sz="1200" b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Формируется получателем бюджетных </a:t>
                      </a:r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 в </a:t>
                      </a:r>
                      <a:r>
                        <a:rPr lang="ru-RU" sz="12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компоненте ведения бюджетных обязательств </a:t>
                      </a:r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подсистемы управление закупками ЭБ (далее - ПУР ЭБ);</a:t>
                      </a:r>
                      <a:endParaRPr lang="ru-RU" sz="1200" b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позднее 3 рабочих дней до дня направления на размещение в ЕИС</a:t>
                      </a:r>
                      <a:endParaRPr lang="ru-RU" sz="1200" b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3436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Приглашения принять участие в определении поставщика (подрядчика, исполнителя)</a:t>
                      </a:r>
                      <a:endParaRPr lang="ru-RU" sz="1200" b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Предоставляется получателем бюджетных средств </a:t>
                      </a:r>
                      <a:endParaRPr lang="ru-RU" sz="1200" b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Одновременно со</a:t>
                      </a:r>
                      <a:r>
                        <a:rPr lang="ru-RU" sz="1200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сведениями о приглашении принять участие в определении  поставщика (подрядчика, исполнителя)</a:t>
                      </a:r>
                      <a:endParaRPr lang="ru-RU" sz="1200" b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9510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Государственный контракт (договор) на поставку товаров, выполнение работ, оказание услуг для обеспечения федеральных нужд, сведения о котором подлежат включению в реестр контрактов или реестр контрактов, содержащий сведения, составляющие государственную тайну (далее - соответственно государственный контракт, реестр контрактов)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Формируется получателем бюджетных средств:</a:t>
                      </a:r>
                    </a:p>
                    <a:p>
                      <a:pPr marL="0" lvl="0" indent="-34290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компоненте ведения реестра контрактов, заключенных </a:t>
                      </a: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заказчиками подсистемы управление закупками (далее - </a:t>
                      </a: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ПУЗ </a:t>
                      </a: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ЭБ);</a:t>
                      </a:r>
                      <a:endParaRPr lang="ru-RU" sz="1200" kern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-34290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32410" algn="l"/>
                        </a:tabLst>
                      </a:pPr>
                      <a:r>
                        <a:rPr lang="ru-RU" sz="12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компоненте ведения бюджетных обязательств ПУР ЭБ (в случае, если государственный контракт включен в закрытый реестр контрактов)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32410" algn="l"/>
                        </a:tabLst>
                      </a:pPr>
                      <a:r>
                        <a:rPr lang="ru-RU" sz="1200" kern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позднее трех рабочих дней со дня заключения контракта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42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Скругленный прямоугольник 228"/>
          <p:cNvSpPr/>
          <p:nvPr/>
        </p:nvSpPr>
        <p:spPr>
          <a:xfrm>
            <a:off x="9768269" y="1036218"/>
            <a:ext cx="2068671" cy="4794120"/>
          </a:xfrm>
          <a:prstGeom prst="roundRect">
            <a:avLst>
              <a:gd name="adj" fmla="val 987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0" name="Прямоугольник 229"/>
          <p:cNvSpPr/>
          <p:nvPr/>
        </p:nvSpPr>
        <p:spPr>
          <a:xfrm>
            <a:off x="10707318" y="4549289"/>
            <a:ext cx="12590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Отражение БО на л/с</a:t>
            </a:r>
          </a:p>
        </p:txBody>
      </p:sp>
      <p:grpSp>
        <p:nvGrpSpPr>
          <p:cNvPr id="231" name="Группа 230"/>
          <p:cNvGrpSpPr/>
          <p:nvPr/>
        </p:nvGrpSpPr>
        <p:grpSpPr>
          <a:xfrm>
            <a:off x="10035987" y="4368256"/>
            <a:ext cx="719999" cy="720000"/>
            <a:chOff x="7150855" y="5154114"/>
            <a:chExt cx="719999" cy="720000"/>
          </a:xfrm>
        </p:grpSpPr>
        <p:pic>
          <p:nvPicPr>
            <p:cNvPr id="232" name="Picture 36" descr="computer ico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0855" y="5154114"/>
              <a:ext cx="719999" cy="72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3" name="Picture 38" descr="arrow, down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2079" y="5328365"/>
              <a:ext cx="251999" cy="2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4" name="TextBox 233"/>
          <p:cNvSpPr txBox="1"/>
          <p:nvPr/>
        </p:nvSpPr>
        <p:spPr>
          <a:xfrm>
            <a:off x="9785047" y="1061127"/>
            <a:ext cx="2181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АСФК </a:t>
            </a: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(контур, в котором ведется л/с)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235" name="Группа 234"/>
          <p:cNvGrpSpPr/>
          <p:nvPr/>
        </p:nvGrpSpPr>
        <p:grpSpPr>
          <a:xfrm>
            <a:off x="9983018" y="2249944"/>
            <a:ext cx="1949760" cy="741236"/>
            <a:chOff x="10069722" y="3369876"/>
            <a:chExt cx="1949760" cy="741236"/>
          </a:xfrm>
        </p:grpSpPr>
        <p:sp>
          <p:nvSpPr>
            <p:cNvPr id="236" name="Овал 235"/>
            <p:cNvSpPr/>
            <p:nvPr/>
          </p:nvSpPr>
          <p:spPr>
            <a:xfrm>
              <a:off x="10069722" y="3391112"/>
              <a:ext cx="720000" cy="720000"/>
            </a:xfrm>
            <a:prstGeom prst="ellipse">
              <a:avLst/>
            </a:prstGeom>
            <a:solidFill>
              <a:srgbClr val="215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7" name="Picture 4" descr="loupe, magnifying glass, search, seo, zoom icon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5" t="13910" r="17550" b="17839"/>
            <a:stretch/>
          </p:blipFill>
          <p:spPr bwMode="auto">
            <a:xfrm>
              <a:off x="10178233" y="3369876"/>
              <a:ext cx="642271" cy="738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8" name="Прямоугольник 237"/>
            <p:cNvSpPr/>
            <p:nvPr/>
          </p:nvSpPr>
          <p:spPr>
            <a:xfrm>
              <a:off x="10736516" y="3495747"/>
              <a:ext cx="128296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Контроль на непревышение ЛБО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cxnSp>
        <p:nvCxnSpPr>
          <p:cNvPr id="239" name="Соединительная линия уступом 238"/>
          <p:cNvCxnSpPr>
            <a:stCxn id="240" idx="2"/>
            <a:endCxn id="232" idx="0"/>
          </p:cNvCxnSpPr>
          <p:nvPr/>
        </p:nvCxnSpPr>
        <p:spPr>
          <a:xfrm rot="5400000">
            <a:off x="10236013" y="4205624"/>
            <a:ext cx="322607" cy="2657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240" name="Picture 2" descr="check ic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644" y="3505649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1" name="Соединительная линия уступом 240"/>
          <p:cNvCxnSpPr>
            <a:stCxn id="237" idx="2"/>
            <a:endCxn id="240" idx="0"/>
          </p:cNvCxnSpPr>
          <p:nvPr/>
        </p:nvCxnSpPr>
        <p:spPr>
          <a:xfrm rot="5400000">
            <a:off x="10146946" y="3239929"/>
            <a:ext cx="517419" cy="14021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242" name="Группа 241"/>
          <p:cNvGrpSpPr/>
          <p:nvPr/>
        </p:nvGrpSpPr>
        <p:grpSpPr>
          <a:xfrm>
            <a:off x="10500821" y="4334049"/>
            <a:ext cx="321491" cy="230832"/>
            <a:chOff x="680881" y="3054388"/>
            <a:chExt cx="321491" cy="230832"/>
          </a:xfrm>
        </p:grpSpPr>
        <p:sp>
          <p:nvSpPr>
            <p:cNvPr id="243" name="Овал 242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4" name="TextBox 243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6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245" name="Группа 244"/>
          <p:cNvGrpSpPr/>
          <p:nvPr/>
        </p:nvGrpSpPr>
        <p:grpSpPr>
          <a:xfrm>
            <a:off x="10405965" y="2197908"/>
            <a:ext cx="321491" cy="230832"/>
            <a:chOff x="680881" y="3054388"/>
            <a:chExt cx="321491" cy="230832"/>
          </a:xfrm>
        </p:grpSpPr>
        <p:sp>
          <p:nvSpPr>
            <p:cNvPr id="246" name="Овал 245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7" name="TextBox 246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5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154" name="Скругленный прямоугольник 153"/>
          <p:cNvSpPr/>
          <p:nvPr/>
        </p:nvSpPr>
        <p:spPr>
          <a:xfrm>
            <a:off x="4382404" y="1036218"/>
            <a:ext cx="4902912" cy="4758961"/>
          </a:xfrm>
          <a:prstGeom prst="roundRect">
            <a:avLst>
              <a:gd name="adj" fmla="val 6608"/>
            </a:avLst>
          </a:prstGeom>
          <a:solidFill>
            <a:srgbClr val="C8D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1374" y="635635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9</a:t>
            </a:fld>
            <a:endParaRPr lang="ru-RU" altLang="ru-RU" dirty="0"/>
          </a:p>
        </p:txBody>
      </p:sp>
      <p:grpSp>
        <p:nvGrpSpPr>
          <p:cNvPr id="137" name="Группа 136"/>
          <p:cNvGrpSpPr/>
          <p:nvPr/>
        </p:nvGrpSpPr>
        <p:grpSpPr>
          <a:xfrm>
            <a:off x="6419876" y="4228149"/>
            <a:ext cx="1543673" cy="1472678"/>
            <a:chOff x="8501923" y="1763189"/>
            <a:chExt cx="1543673" cy="1472678"/>
          </a:xfrm>
        </p:grpSpPr>
        <p:grpSp>
          <p:nvGrpSpPr>
            <p:cNvPr id="139" name="Группа 138"/>
            <p:cNvGrpSpPr/>
            <p:nvPr/>
          </p:nvGrpSpPr>
          <p:grpSpPr>
            <a:xfrm>
              <a:off x="8821145" y="1763189"/>
              <a:ext cx="899999" cy="900000"/>
              <a:chOff x="2072315" y="3932479"/>
              <a:chExt cx="899999" cy="900000"/>
            </a:xfrm>
          </p:grpSpPr>
          <p:pic>
            <p:nvPicPr>
              <p:cNvPr id="140" name="Picture 16" descr="folder icon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2315" y="3932479"/>
                <a:ext cx="899999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1" name="Плюс 140"/>
              <p:cNvSpPr/>
              <p:nvPr/>
            </p:nvSpPr>
            <p:spPr>
              <a:xfrm>
                <a:off x="2371725" y="4262594"/>
                <a:ext cx="324000" cy="324000"/>
              </a:xfrm>
              <a:prstGeom prst="mathPlus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38" name="Прямоугольник 137"/>
            <p:cNvSpPr/>
            <p:nvPr/>
          </p:nvSpPr>
          <p:spPr>
            <a:xfrm>
              <a:off x="8501923" y="2635703"/>
              <a:ext cx="1543673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ru-RU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Включение </a:t>
              </a:r>
              <a:r>
                <a:rPr lang="ru-RU" altLang="ru-RU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сведений в </a:t>
              </a:r>
              <a:r>
                <a:rPr lang="ru-RU" altLang="ru-RU" sz="11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Перечень </a:t>
              </a:r>
              <a:r>
                <a:rPr lang="ru-RU" altLang="ru-RU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БО и ДО</a:t>
              </a:r>
            </a:p>
          </p:txBody>
        </p:sp>
      </p:grpSp>
      <p:sp>
        <p:nvSpPr>
          <p:cNvPr id="65" name="Скругленный прямоугольник 64"/>
          <p:cNvSpPr/>
          <p:nvPr/>
        </p:nvSpPr>
        <p:spPr>
          <a:xfrm>
            <a:off x="160438" y="1036217"/>
            <a:ext cx="4124600" cy="4532958"/>
          </a:xfrm>
          <a:prstGeom prst="roundRect">
            <a:avLst>
              <a:gd name="adj" fmla="val 6554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108953" y="1080698"/>
            <a:ext cx="4259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УПРАВЛЕНИЕ ЗАКУПКАМИ: ЛК ПБС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95" name="Группа 94"/>
          <p:cNvGrpSpPr/>
          <p:nvPr/>
        </p:nvGrpSpPr>
        <p:grpSpPr>
          <a:xfrm>
            <a:off x="586590" y="1520679"/>
            <a:ext cx="1390923" cy="1068661"/>
            <a:chOff x="3761703" y="1533912"/>
            <a:chExt cx="1390923" cy="1068661"/>
          </a:xfrm>
        </p:grpSpPr>
        <p:sp>
          <p:nvSpPr>
            <p:cNvPr id="96" name="Прямоугольник 95"/>
            <p:cNvSpPr/>
            <p:nvPr/>
          </p:nvSpPr>
          <p:spPr>
            <a:xfrm>
              <a:off x="3761703" y="2202463"/>
              <a:ext cx="13909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План-график закупок</a:t>
              </a:r>
            </a:p>
          </p:txBody>
        </p:sp>
        <p:pic>
          <p:nvPicPr>
            <p:cNvPr id="97" name="Picture 6" descr="document icon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0338" y="1533912"/>
              <a:ext cx="700584" cy="700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1" name="Группа 130"/>
          <p:cNvGrpSpPr/>
          <p:nvPr/>
        </p:nvGrpSpPr>
        <p:grpSpPr>
          <a:xfrm>
            <a:off x="1815439" y="5622064"/>
            <a:ext cx="2469600" cy="981179"/>
            <a:chOff x="9900727" y="1396667"/>
            <a:chExt cx="2050799" cy="869923"/>
          </a:xfrm>
        </p:grpSpPr>
        <p:sp>
          <p:nvSpPr>
            <p:cNvPr id="132" name="Скругленный прямоугольник 131"/>
            <p:cNvSpPr/>
            <p:nvPr/>
          </p:nvSpPr>
          <p:spPr>
            <a:xfrm>
              <a:off x="9900727" y="1441485"/>
              <a:ext cx="2050799" cy="825105"/>
            </a:xfrm>
            <a:prstGeom prst="roundRect">
              <a:avLst>
                <a:gd name="adj" fmla="val 984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9911836" y="1396667"/>
              <a:ext cx="14122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Arial" panose="020B0604020202020204" pitchFamily="34" charset="0"/>
                </a:rPr>
                <a:t>ЕИС</a:t>
              </a:r>
              <a:endParaRPr lang="ru-RU" sz="16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4" name="Picture 2" descr="browser ico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633" y="5851070"/>
            <a:ext cx="71999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" name="Прямоугольник 134"/>
          <p:cNvSpPr/>
          <p:nvPr/>
        </p:nvSpPr>
        <p:spPr>
          <a:xfrm>
            <a:off x="3035661" y="5923581"/>
            <a:ext cx="12838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1200" b="1" dirty="0" smtClean="0">
                <a:solidFill>
                  <a:schemeClr val="accent6"/>
                </a:solidFill>
                <a:latin typeface="Arial" pitchFamily="34" charset="0"/>
              </a:rPr>
              <a:t>Размещение извещения на ЕИС</a:t>
            </a:r>
            <a:endParaRPr lang="ru-RU" altLang="ru-RU" sz="1200" b="1" dirty="0">
              <a:solidFill>
                <a:schemeClr val="accent6"/>
              </a:solidFill>
              <a:latin typeface="Arial" pitchFamily="34" charset="0"/>
            </a:endParaRPr>
          </a:p>
        </p:txBody>
      </p:sp>
      <p:cxnSp>
        <p:nvCxnSpPr>
          <p:cNvPr id="156" name="Соединительная линия уступом 155"/>
          <p:cNvCxnSpPr>
            <a:stCxn id="140" idx="1"/>
            <a:endCxn id="147" idx="3"/>
          </p:cNvCxnSpPr>
          <p:nvPr/>
        </p:nvCxnSpPr>
        <p:spPr>
          <a:xfrm rot="10800000" flipV="1">
            <a:off x="5803620" y="4683919"/>
            <a:ext cx="935479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22" name="Соединительная линия уступом 121"/>
          <p:cNvCxnSpPr/>
          <p:nvPr/>
        </p:nvCxnSpPr>
        <p:spPr>
          <a:xfrm rot="10800000">
            <a:off x="7639102" y="4848232"/>
            <a:ext cx="2328287" cy="17016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27" name="Группа 126"/>
          <p:cNvGrpSpPr/>
          <p:nvPr/>
        </p:nvGrpSpPr>
        <p:grpSpPr>
          <a:xfrm>
            <a:off x="8111494" y="4722109"/>
            <a:ext cx="1093051" cy="338554"/>
            <a:chOff x="9010234" y="4103417"/>
            <a:chExt cx="1093051" cy="486580"/>
          </a:xfrm>
        </p:grpSpPr>
        <p:sp>
          <p:nvSpPr>
            <p:cNvPr id="128" name="Шестиугольник 127"/>
            <p:cNvSpPr/>
            <p:nvPr/>
          </p:nvSpPr>
          <p:spPr>
            <a:xfrm>
              <a:off x="9089888" y="4148097"/>
              <a:ext cx="936266" cy="419380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9010234" y="4103417"/>
              <a:ext cx="1093051" cy="486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Дата постановки на учет</a:t>
              </a:r>
              <a:endParaRPr lang="ru-RU" sz="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75" name="Прямоугольник 74"/>
          <p:cNvSpPr/>
          <p:nvPr/>
        </p:nvSpPr>
        <p:spPr>
          <a:xfrm>
            <a:off x="3996520" y="107082"/>
            <a:ext cx="81954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Постановка на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</a:rPr>
              <a:t>учет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принимаемых бюджетных обязательств по закупкам, не содержащим сведения, составляющие государственную тайну.</a:t>
            </a:r>
            <a:endParaRPr lang="ru-RU" b="1" dirty="0">
              <a:solidFill>
                <a:srgbClr val="4FA6D1"/>
              </a:solidFill>
              <a:latin typeface="Arial" panose="020B0604020202020204" pitchFamily="34" charset="0"/>
            </a:endParaRPr>
          </a:p>
        </p:txBody>
      </p:sp>
      <p:cxnSp>
        <p:nvCxnSpPr>
          <p:cNvPr id="94" name="Соединительная линия уступом 93"/>
          <p:cNvCxnSpPr>
            <a:stCxn id="97" idx="3"/>
            <a:endCxn id="123" idx="1"/>
          </p:cNvCxnSpPr>
          <p:nvPr/>
        </p:nvCxnSpPr>
        <p:spPr>
          <a:xfrm>
            <a:off x="1635809" y="1870972"/>
            <a:ext cx="3954359" cy="357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46" name="Группа 145"/>
          <p:cNvGrpSpPr/>
          <p:nvPr/>
        </p:nvGrpSpPr>
        <p:grpSpPr>
          <a:xfrm>
            <a:off x="4668325" y="4324124"/>
            <a:ext cx="1587505" cy="1058968"/>
            <a:chOff x="6545043" y="5765756"/>
            <a:chExt cx="1587505" cy="1058968"/>
          </a:xfrm>
        </p:grpSpPr>
        <p:pic>
          <p:nvPicPr>
            <p:cNvPr id="147" name="Picture 2" descr="mail icon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0748" y="5765756"/>
              <a:ext cx="719589" cy="719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" name="Прямоугольник 147"/>
            <p:cNvSpPr/>
            <p:nvPr/>
          </p:nvSpPr>
          <p:spPr>
            <a:xfrm>
              <a:off x="6545043" y="6424614"/>
              <a:ext cx="15875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alt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Извещение о постановке на </a:t>
              </a:r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учет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1427586" y="1488164"/>
            <a:ext cx="321491" cy="230832"/>
            <a:chOff x="680881" y="3054388"/>
            <a:chExt cx="321491" cy="230832"/>
          </a:xfrm>
        </p:grpSpPr>
        <p:sp>
          <p:nvSpPr>
            <p:cNvPr id="99" name="Овал 98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1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52" name="Соединительная линия уступом 151"/>
          <p:cNvCxnSpPr>
            <a:stCxn id="123" idx="3"/>
            <a:endCxn id="182" idx="1"/>
          </p:cNvCxnSpPr>
          <p:nvPr/>
        </p:nvCxnSpPr>
        <p:spPr>
          <a:xfrm>
            <a:off x="6290752" y="1871329"/>
            <a:ext cx="579272" cy="99423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4494726" y="1444627"/>
            <a:ext cx="112731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Формирование сведений </a:t>
            </a: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о</a:t>
            </a:r>
          </a:p>
          <a:p>
            <a:pPr algn="ctr"/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pPr algn="ctr"/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принимаемом БО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4429854" y="1072385"/>
            <a:ext cx="4385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УПРАВЛЕНИЕ РАСХОДАМИ: ЛК ФК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161" name="Соединительная линия уступом 160"/>
          <p:cNvCxnSpPr>
            <a:stCxn id="147" idx="1"/>
            <a:endCxn id="185" idx="3"/>
          </p:cNvCxnSpPr>
          <p:nvPr/>
        </p:nvCxnSpPr>
        <p:spPr>
          <a:xfrm rot="10800000" flipV="1">
            <a:off x="3389110" y="4683919"/>
            <a:ext cx="1694920" cy="846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66" name="Группа 165"/>
          <p:cNvGrpSpPr/>
          <p:nvPr/>
        </p:nvGrpSpPr>
        <p:grpSpPr>
          <a:xfrm>
            <a:off x="863057" y="4313443"/>
            <a:ext cx="720000" cy="738286"/>
            <a:chOff x="2869649" y="2081957"/>
            <a:chExt cx="720000" cy="738286"/>
          </a:xfrm>
        </p:grpSpPr>
        <p:sp>
          <p:nvSpPr>
            <p:cNvPr id="168" name="Овал 167"/>
            <p:cNvSpPr/>
            <p:nvPr/>
          </p:nvSpPr>
          <p:spPr>
            <a:xfrm>
              <a:off x="2869649" y="2094523"/>
              <a:ext cx="720000" cy="720000"/>
            </a:xfrm>
            <a:prstGeom prst="ellipse">
              <a:avLst/>
            </a:prstGeom>
            <a:solidFill>
              <a:srgbClr val="215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69" name="Picture 4" descr="loupe, magnifying glass, search, seo, zoom icon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075" t="13910" r="17550" b="17839"/>
            <a:stretch/>
          </p:blipFill>
          <p:spPr bwMode="auto">
            <a:xfrm>
              <a:off x="2939065" y="2081957"/>
              <a:ext cx="642271" cy="738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3" name="Группа 182"/>
          <p:cNvGrpSpPr/>
          <p:nvPr/>
        </p:nvGrpSpPr>
        <p:grpSpPr>
          <a:xfrm>
            <a:off x="2180793" y="4334472"/>
            <a:ext cx="1773782" cy="1205370"/>
            <a:chOff x="3602605" y="1533912"/>
            <a:chExt cx="1773782" cy="1205370"/>
          </a:xfrm>
        </p:grpSpPr>
        <p:sp>
          <p:nvSpPr>
            <p:cNvPr id="184" name="Прямоугольник 183"/>
            <p:cNvSpPr/>
            <p:nvPr/>
          </p:nvSpPr>
          <p:spPr>
            <a:xfrm>
              <a:off x="3602605" y="2185284"/>
              <a:ext cx="177378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Формирование извещения об осуществлении закупки</a:t>
              </a:r>
            </a:p>
          </p:txBody>
        </p:sp>
        <p:pic>
          <p:nvPicPr>
            <p:cNvPr id="185" name="Picture 6" descr="document icon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0338" y="1533912"/>
              <a:ext cx="700584" cy="700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7" name="Группа 156"/>
          <p:cNvGrpSpPr/>
          <p:nvPr/>
        </p:nvGrpSpPr>
        <p:grpSpPr>
          <a:xfrm>
            <a:off x="3117529" y="4262685"/>
            <a:ext cx="321491" cy="230832"/>
            <a:chOff x="680410" y="3054388"/>
            <a:chExt cx="321491" cy="230832"/>
          </a:xfrm>
        </p:grpSpPr>
        <p:sp>
          <p:nvSpPr>
            <p:cNvPr id="159" name="Овал 158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680410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8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5542324" y="4262685"/>
            <a:ext cx="321491" cy="230832"/>
            <a:chOff x="680881" y="3054388"/>
            <a:chExt cx="321491" cy="230832"/>
          </a:xfrm>
        </p:grpSpPr>
        <p:sp>
          <p:nvSpPr>
            <p:cNvPr id="92" name="Овал 91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7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167" name="Прямоугольник 166"/>
          <p:cNvSpPr/>
          <p:nvPr/>
        </p:nvSpPr>
        <p:spPr>
          <a:xfrm>
            <a:off x="359198" y="5016538"/>
            <a:ext cx="18303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на </a:t>
            </a: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ИКЗ и сумму ПГЗ по 99 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ст. </a:t>
            </a: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44ФЗ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143" name="Соединительная линия уступом 142"/>
          <p:cNvCxnSpPr>
            <a:stCxn id="167" idx="2"/>
            <a:endCxn id="211" idx="0"/>
          </p:cNvCxnSpPr>
          <p:nvPr/>
        </p:nvCxnSpPr>
        <p:spPr>
          <a:xfrm rot="5400000">
            <a:off x="1011430" y="5679580"/>
            <a:ext cx="525865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123" name="Picture 6" descr="document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168" y="1521036"/>
            <a:ext cx="700584" cy="7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2" name="Группа 171"/>
          <p:cNvGrpSpPr/>
          <p:nvPr/>
        </p:nvGrpSpPr>
        <p:grpSpPr>
          <a:xfrm>
            <a:off x="6091968" y="1465842"/>
            <a:ext cx="321491" cy="230832"/>
            <a:chOff x="680881" y="3054388"/>
            <a:chExt cx="321491" cy="230832"/>
          </a:xfrm>
        </p:grpSpPr>
        <p:sp>
          <p:nvSpPr>
            <p:cNvPr id="173" name="Овал 172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2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30" name="Соединительная линия уступом 129"/>
          <p:cNvCxnSpPr>
            <a:stCxn id="185" idx="1"/>
            <a:endCxn id="169" idx="3"/>
          </p:cNvCxnSpPr>
          <p:nvPr/>
        </p:nvCxnSpPr>
        <p:spPr>
          <a:xfrm rot="10800000">
            <a:off x="1574744" y="4684765"/>
            <a:ext cx="1113782" cy="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88" name="Группа 187"/>
          <p:cNvGrpSpPr/>
          <p:nvPr/>
        </p:nvGrpSpPr>
        <p:grpSpPr>
          <a:xfrm>
            <a:off x="2696803" y="5820445"/>
            <a:ext cx="321491" cy="230832"/>
            <a:chOff x="655243" y="3054388"/>
            <a:chExt cx="321491" cy="230832"/>
          </a:xfrm>
        </p:grpSpPr>
        <p:sp>
          <p:nvSpPr>
            <p:cNvPr id="193" name="Овал 192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655243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10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7317606" y="4183718"/>
            <a:ext cx="321491" cy="230832"/>
            <a:chOff x="680881" y="3054388"/>
            <a:chExt cx="321491" cy="230832"/>
          </a:xfrm>
        </p:grpSpPr>
        <p:sp>
          <p:nvSpPr>
            <p:cNvPr id="145" name="Овал 144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4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95" name="Группа 194"/>
          <p:cNvGrpSpPr/>
          <p:nvPr/>
        </p:nvGrpSpPr>
        <p:grpSpPr>
          <a:xfrm>
            <a:off x="1339740" y="4305935"/>
            <a:ext cx="321491" cy="230832"/>
            <a:chOff x="672021" y="3054388"/>
            <a:chExt cx="321491" cy="230832"/>
          </a:xfrm>
        </p:grpSpPr>
        <p:sp>
          <p:nvSpPr>
            <p:cNvPr id="196" name="Овал 195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7" name="TextBox 196"/>
            <p:cNvSpPr txBox="1"/>
            <p:nvPr/>
          </p:nvSpPr>
          <p:spPr>
            <a:xfrm>
              <a:off x="67202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9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cxnSp>
        <p:nvCxnSpPr>
          <p:cNvPr id="126" name="Соединительная линия уступом 125"/>
          <p:cNvCxnSpPr>
            <a:stCxn id="140" idx="3"/>
            <a:endCxn id="236" idx="2"/>
          </p:cNvCxnSpPr>
          <p:nvPr/>
        </p:nvCxnSpPr>
        <p:spPr>
          <a:xfrm flipV="1">
            <a:off x="7639097" y="2631180"/>
            <a:ext cx="2343921" cy="2046969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142" name="Группа 141"/>
          <p:cNvGrpSpPr/>
          <p:nvPr/>
        </p:nvGrpSpPr>
        <p:grpSpPr>
          <a:xfrm>
            <a:off x="8476258" y="4417860"/>
            <a:ext cx="555096" cy="215444"/>
            <a:chOff x="7609382" y="4021973"/>
            <a:chExt cx="555096" cy="215444"/>
          </a:xfrm>
        </p:grpSpPr>
        <p:sp>
          <p:nvSpPr>
            <p:cNvPr id="175" name="Шестиугольник 174"/>
            <p:cNvSpPr/>
            <p:nvPr/>
          </p:nvSpPr>
          <p:spPr>
            <a:xfrm>
              <a:off x="7654783" y="4033756"/>
              <a:ext cx="452545" cy="198253"/>
            </a:xfrm>
            <a:prstGeom prst="hexagon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6" name="TextBox 175"/>
            <p:cNvSpPr txBox="1"/>
            <p:nvPr/>
          </p:nvSpPr>
          <p:spPr>
            <a:xfrm>
              <a:off x="7609382" y="4021973"/>
              <a:ext cx="55509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№ БО</a:t>
              </a:r>
              <a:endParaRPr lang="ru-RU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177" name="Группа 176"/>
          <p:cNvGrpSpPr/>
          <p:nvPr/>
        </p:nvGrpSpPr>
        <p:grpSpPr>
          <a:xfrm>
            <a:off x="6833860" y="2492360"/>
            <a:ext cx="1892119" cy="742346"/>
            <a:chOff x="4083336" y="3772438"/>
            <a:chExt cx="1892119" cy="742346"/>
          </a:xfrm>
        </p:grpSpPr>
        <p:grpSp>
          <p:nvGrpSpPr>
            <p:cNvPr id="178" name="Группа 177"/>
            <p:cNvGrpSpPr/>
            <p:nvPr/>
          </p:nvGrpSpPr>
          <p:grpSpPr>
            <a:xfrm>
              <a:off x="4083336" y="3772438"/>
              <a:ext cx="720000" cy="742346"/>
              <a:chOff x="8188517" y="1556902"/>
              <a:chExt cx="720000" cy="742346"/>
            </a:xfrm>
          </p:grpSpPr>
          <p:sp>
            <p:nvSpPr>
              <p:cNvPr id="181" name="Овал 180"/>
              <p:cNvSpPr/>
              <p:nvPr/>
            </p:nvSpPr>
            <p:spPr>
              <a:xfrm>
                <a:off x="8188517" y="1556902"/>
                <a:ext cx="720000" cy="720000"/>
              </a:xfrm>
              <a:prstGeom prst="ellipse">
                <a:avLst/>
              </a:prstGeom>
              <a:solidFill>
                <a:srgbClr val="215E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82" name="Picture 4" descr="loupe, magnifying glass, search, seo, zoom icon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075" t="13910" r="17550" b="17839"/>
              <a:stretch/>
            </p:blipFill>
            <p:spPr bwMode="auto">
              <a:xfrm>
                <a:off x="8224681" y="1560962"/>
                <a:ext cx="642271" cy="7382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79" name="Прямоугольник 178"/>
            <p:cNvSpPr/>
            <p:nvPr/>
          </p:nvSpPr>
          <p:spPr>
            <a:xfrm>
              <a:off x="4803336" y="3873131"/>
              <a:ext cx="117211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ru-RU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Контроль на соответствие </a:t>
              </a:r>
              <a:r>
                <a:rPr lang="ru-RU" altLang="ru-RU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</a:rPr>
                <a:t>221н</a:t>
              </a:r>
              <a:endPara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endParaRPr>
            </a:p>
          </p:txBody>
        </p:sp>
      </p:grpSp>
      <p:cxnSp>
        <p:nvCxnSpPr>
          <p:cNvPr id="186" name="Соединительная линия уступом 185"/>
          <p:cNvCxnSpPr>
            <a:stCxn id="182" idx="2"/>
            <a:endCxn id="199" idx="0"/>
          </p:cNvCxnSpPr>
          <p:nvPr/>
        </p:nvCxnSpPr>
        <p:spPr>
          <a:xfrm rot="5400000">
            <a:off x="7069807" y="3351485"/>
            <a:ext cx="238132" cy="457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87" name="Соединительная линия уступом 186"/>
          <p:cNvCxnSpPr>
            <a:stCxn id="199" idx="2"/>
            <a:endCxn id="140" idx="0"/>
          </p:cNvCxnSpPr>
          <p:nvPr/>
        </p:nvCxnSpPr>
        <p:spPr>
          <a:xfrm rot="16200000" flipH="1">
            <a:off x="7080187" y="4119237"/>
            <a:ext cx="215311" cy="251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199" name="Picture 2" descr="check ic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586" y="3472838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0" name="Группа 199"/>
          <p:cNvGrpSpPr/>
          <p:nvPr/>
        </p:nvGrpSpPr>
        <p:grpSpPr>
          <a:xfrm>
            <a:off x="8388019" y="1615059"/>
            <a:ext cx="540000" cy="540000"/>
            <a:chOff x="5520158" y="3435366"/>
            <a:chExt cx="540000" cy="540000"/>
          </a:xfrm>
        </p:grpSpPr>
        <p:sp>
          <p:nvSpPr>
            <p:cNvPr id="201" name="Овал 200"/>
            <p:cNvSpPr/>
            <p:nvPr/>
          </p:nvSpPr>
          <p:spPr>
            <a:xfrm>
              <a:off x="5520158" y="3435366"/>
              <a:ext cx="540000" cy="5400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Крест 201"/>
            <p:cNvSpPr/>
            <p:nvPr/>
          </p:nvSpPr>
          <p:spPr>
            <a:xfrm rot="2777144">
              <a:off x="5621059" y="3520305"/>
              <a:ext cx="324000" cy="324000"/>
            </a:xfrm>
            <a:prstGeom prst="plus">
              <a:avLst>
                <a:gd name="adj" fmla="val 3876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dist="25400" dir="4440000" sx="94000" sy="94000" algn="ctr" rotWithShape="0">
                <a:schemeClr val="accent3">
                  <a:lumMod val="75000"/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4" name="Группа 203"/>
          <p:cNvGrpSpPr/>
          <p:nvPr/>
        </p:nvGrpSpPr>
        <p:grpSpPr>
          <a:xfrm>
            <a:off x="8805923" y="1488164"/>
            <a:ext cx="321491" cy="230832"/>
            <a:chOff x="680881" y="3054388"/>
            <a:chExt cx="321491" cy="230832"/>
          </a:xfrm>
        </p:grpSpPr>
        <p:sp>
          <p:nvSpPr>
            <p:cNvPr id="205" name="Овал 204"/>
            <p:cNvSpPr/>
            <p:nvPr/>
          </p:nvSpPr>
          <p:spPr>
            <a:xfrm>
              <a:off x="714089" y="3087260"/>
              <a:ext cx="180000" cy="1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680881" y="3054388"/>
              <a:ext cx="32149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3</a:t>
              </a:r>
              <a:endParaRPr lang="ru-RU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pic>
        <p:nvPicPr>
          <p:cNvPr id="211" name="Picture 2" descr="check ic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29" y="5942513"/>
            <a:ext cx="53999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2" name="Соединительная линия уступом 211"/>
          <p:cNvCxnSpPr>
            <a:stCxn id="211" idx="3"/>
            <a:endCxn id="134" idx="1"/>
          </p:cNvCxnSpPr>
          <p:nvPr/>
        </p:nvCxnSpPr>
        <p:spPr>
          <a:xfrm flipV="1">
            <a:off x="1541728" y="6211070"/>
            <a:ext cx="674905" cy="1443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28" name="Соединительная линия уступом 227"/>
          <p:cNvCxnSpPr>
            <a:stCxn id="237" idx="0"/>
            <a:endCxn id="201" idx="6"/>
          </p:cNvCxnSpPr>
          <p:nvPr/>
        </p:nvCxnSpPr>
        <p:spPr>
          <a:xfrm rot="16200000" flipV="1">
            <a:off x="9487900" y="1325179"/>
            <a:ext cx="364885" cy="1484646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44" name="Соединительная линия уступом 143"/>
          <p:cNvCxnSpPr>
            <a:stCxn id="201" idx="2"/>
          </p:cNvCxnSpPr>
          <p:nvPr/>
        </p:nvCxnSpPr>
        <p:spPr>
          <a:xfrm rot="10800000">
            <a:off x="6252713" y="1718995"/>
            <a:ext cx="2135306" cy="166064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50" name="Соединительная линия уступом 149"/>
          <p:cNvCxnSpPr>
            <a:stCxn id="182" idx="0"/>
          </p:cNvCxnSpPr>
          <p:nvPr/>
        </p:nvCxnSpPr>
        <p:spPr>
          <a:xfrm rot="16200000" flipV="1">
            <a:off x="6342548" y="1647807"/>
            <a:ext cx="777424" cy="919801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27125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15602</TotalTime>
  <Words>2857</Words>
  <Application>Microsoft Office PowerPoint</Application>
  <PresentationFormat>Произвольный</PresentationFormat>
  <Paragraphs>458</Paragraphs>
  <Slides>33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Тема Office</vt:lpstr>
      <vt:lpstr>1_Тема Office</vt:lpstr>
      <vt:lpstr>Лист</vt:lpstr>
      <vt:lpstr>Презентация PowerPoint</vt:lpstr>
      <vt:lpstr>Нормативно-правовое регулирование на федеральном уровне</vt:lpstr>
      <vt:lpstr>Презентация PowerPoint</vt:lpstr>
      <vt:lpstr>Изменения в порядке учета бюджетных обязательств с 01.01.2017 года</vt:lpstr>
      <vt:lpstr>Изменения в форме бюджетного обязательства</vt:lpstr>
      <vt:lpstr>Изменения в форме бюджетного обязательства</vt:lpstr>
      <vt:lpstr>Презентация PowerPoint</vt:lpstr>
      <vt:lpstr>Правила постановки на учет бюджетных обязательств по закупкам товаров, работ, услуг</vt:lpstr>
      <vt:lpstr>Презентация PowerPoint</vt:lpstr>
      <vt:lpstr>Заполнение формы БО по извещениям об осуществлении закупки</vt:lpstr>
      <vt:lpstr>Презентация PowerPoint</vt:lpstr>
      <vt:lpstr>Заполнение формы БО по приглашениям принять участие в определении поставщика (подрядчика, исполнителя)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Изменения в порядке учета денежных обязательств с 01.01.2017 года</vt:lpstr>
      <vt:lpstr>Изменения в форме денежного обязательства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Залялова Анна Владимировна</cp:lastModifiedBy>
  <cp:revision>828</cp:revision>
  <cp:lastPrinted>2016-11-09T15:46:26Z</cp:lastPrinted>
  <dcterms:created xsi:type="dcterms:W3CDTF">2015-03-03T16:27:21Z</dcterms:created>
  <dcterms:modified xsi:type="dcterms:W3CDTF">2016-11-18T07:00:48Z</dcterms:modified>
</cp:coreProperties>
</file>